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x="18288000" cy="10287000"/>
  <p:notesSz cx="6858000" cy="9144000"/>
  <p:embeddedFontLst>
    <p:embeddedFont>
      <p:font typeface="Open Sans Extra Bold" charset="1" panose="020B0906030804020204"/>
      <p:regular r:id="rId26"/>
    </p:embeddedFont>
    <p:embeddedFont>
      <p:font typeface="Holiday" charset="1" panose="00000000000000000000"/>
      <p:regular r:id="rId27"/>
    </p:embeddedFont>
    <p:embeddedFont>
      <p:font typeface="Open Sans" charset="1" panose="020B0606030504020204"/>
      <p:regular r:id="rId28"/>
    </p:embeddedFont>
    <p:embeddedFont>
      <p:font typeface="Gaegu Bold" charset="1" panose="00000000000000000000"/>
      <p:regular r:id="rId29"/>
    </p:embeddedFont>
    <p:embeddedFont>
      <p:font typeface="Dosis Semi-Bold" charset="1" panose="02010703020202060003"/>
      <p:regular r:id="rId30"/>
    </p:embeddedFont>
    <p:embeddedFont>
      <p:font typeface="Edo" charset="1" panose="02000000000000000000"/>
      <p:regular r:id="rId31"/>
    </p:embeddedFont>
    <p:embeddedFont>
      <p:font typeface="Open Sans Bold" charset="1" panose="020B0806030504020204"/>
      <p:regular r:id="rId32"/>
    </p:embeddedFont>
    <p:embeddedFont>
      <p:font typeface="Lazydog" charset="1" panose="00000000000000000000"/>
      <p:regular r:id="rId33"/>
    </p:embeddedFont>
    <p:embeddedFont>
      <p:font typeface="Bloc Heavy" charset="1" panose="02000504040000020004"/>
      <p:regular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fonts/font31.fntdata" Type="http://schemas.openxmlformats.org/officeDocument/2006/relationships/font"/><Relationship Id="rId32" Target="fonts/font32.fntdata" Type="http://schemas.openxmlformats.org/officeDocument/2006/relationships/font"/><Relationship Id="rId33" Target="fonts/font33.fntdata" Type="http://schemas.openxmlformats.org/officeDocument/2006/relationships/font"/><Relationship Id="rId34" Target="fonts/font34.fntdata" Type="http://schemas.openxmlformats.org/officeDocument/2006/relationships/font"/><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jpeg" Type="http://schemas.openxmlformats.org/officeDocument/2006/relationships/image"/><Relationship Id="rId4" Target="../media/image3.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5.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4.png" Type="http://schemas.openxmlformats.org/officeDocument/2006/relationships/image"/><Relationship Id="rId11" Target="../media/image15.svg" Type="http://schemas.openxmlformats.org/officeDocument/2006/relationships/image"/><Relationship Id="rId12" Target="../media/image16.png" Type="http://schemas.openxmlformats.org/officeDocument/2006/relationships/image"/><Relationship Id="rId13" Target="../media/image17.svg" Type="http://schemas.openxmlformats.org/officeDocument/2006/relationships/image"/><Relationship Id="rId14" Target="../media/image18.png" Type="http://schemas.openxmlformats.org/officeDocument/2006/relationships/image"/><Relationship Id="rId15" Target="../media/image19.svg" Type="http://schemas.openxmlformats.org/officeDocument/2006/relationships/image"/><Relationship Id="rId2" Target="../media/image6.jpeg" Type="http://schemas.openxmlformats.org/officeDocument/2006/relationships/image"/><Relationship Id="rId3" Target="../media/image7.png" Type="http://schemas.openxmlformats.org/officeDocument/2006/relationships/image"/><Relationship Id="rId4" Target="../media/image8.png" Type="http://schemas.openxmlformats.org/officeDocument/2006/relationships/image"/><Relationship Id="rId5" Target="../media/image9.svg" Type="http://schemas.openxmlformats.org/officeDocument/2006/relationships/image"/><Relationship Id="rId6" Target="../media/image10.png" Type="http://schemas.openxmlformats.org/officeDocument/2006/relationships/image"/><Relationship Id="rId7" Target="../media/image11.svg" Type="http://schemas.openxmlformats.org/officeDocument/2006/relationships/image"/><Relationship Id="rId8" Target="../media/image12.png" Type="http://schemas.openxmlformats.org/officeDocument/2006/relationships/image"/><Relationship Id="rId9" Target="../media/image13.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3.png" Type="http://schemas.openxmlformats.org/officeDocument/2006/relationships/image"/><Relationship Id="rId11" Target="../media/image24.svg" Type="http://schemas.openxmlformats.org/officeDocument/2006/relationships/image"/><Relationship Id="rId12" Target="../media/image25.png" Type="http://schemas.openxmlformats.org/officeDocument/2006/relationships/image"/><Relationship Id="rId13" Target="../media/image26.svg" Type="http://schemas.openxmlformats.org/officeDocument/2006/relationships/image"/><Relationship Id="rId14" Target="../media/image27.png" Type="http://schemas.openxmlformats.org/officeDocument/2006/relationships/image"/><Relationship Id="rId15" Target="../media/image28.svg" Type="http://schemas.openxmlformats.org/officeDocument/2006/relationships/image"/><Relationship Id="rId2" Target="../media/image6.jpeg" Type="http://schemas.openxmlformats.org/officeDocument/2006/relationships/image"/><Relationship Id="rId3" Target="../media/image20.png" Type="http://schemas.openxmlformats.org/officeDocument/2006/relationships/image"/><Relationship Id="rId4" Target="../media/image8.png" Type="http://schemas.openxmlformats.org/officeDocument/2006/relationships/image"/><Relationship Id="rId5" Target="../media/image9.svg" Type="http://schemas.openxmlformats.org/officeDocument/2006/relationships/image"/><Relationship Id="rId6" Target="../media/image21.png" Type="http://schemas.openxmlformats.org/officeDocument/2006/relationships/image"/><Relationship Id="rId7" Target="../media/image22.svg" Type="http://schemas.openxmlformats.org/officeDocument/2006/relationships/image"/><Relationship Id="rId8" Target="../media/image14.png" Type="http://schemas.openxmlformats.org/officeDocument/2006/relationships/image"/><Relationship Id="rId9" Target="../media/image15.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3.png" Type="http://schemas.openxmlformats.org/officeDocument/2006/relationships/image"/><Relationship Id="rId11" Target="../media/image24.svg" Type="http://schemas.openxmlformats.org/officeDocument/2006/relationships/image"/><Relationship Id="rId12" Target="../media/image30.png" Type="http://schemas.openxmlformats.org/officeDocument/2006/relationships/image"/><Relationship Id="rId13" Target="../media/image31.png" Type="http://schemas.openxmlformats.org/officeDocument/2006/relationships/image"/><Relationship Id="rId2" Target="../media/image6.jpeg" Type="http://schemas.openxmlformats.org/officeDocument/2006/relationships/image"/><Relationship Id="rId3" Target="../media/image29.png" Type="http://schemas.openxmlformats.org/officeDocument/2006/relationships/image"/><Relationship Id="rId4" Target="../media/image8.png" Type="http://schemas.openxmlformats.org/officeDocument/2006/relationships/image"/><Relationship Id="rId5" Target="../media/image9.svg" Type="http://schemas.openxmlformats.org/officeDocument/2006/relationships/image"/><Relationship Id="rId6" Target="../media/image21.png" Type="http://schemas.openxmlformats.org/officeDocument/2006/relationships/image"/><Relationship Id="rId7" Target="../media/image22.svg" Type="http://schemas.openxmlformats.org/officeDocument/2006/relationships/image"/><Relationship Id="rId8" Target="../media/image14.png" Type="http://schemas.openxmlformats.org/officeDocument/2006/relationships/image"/><Relationship Id="rId9" Target="../media/image15.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8.png" Type="http://schemas.openxmlformats.org/officeDocument/2006/relationships/image"/><Relationship Id="rId11" Target="../media/image14.png" Type="http://schemas.openxmlformats.org/officeDocument/2006/relationships/image"/><Relationship Id="rId12" Target="../media/image15.svg" Type="http://schemas.openxmlformats.org/officeDocument/2006/relationships/image"/><Relationship Id="rId13" Target="../media/image39.png" Type="http://schemas.openxmlformats.org/officeDocument/2006/relationships/image"/><Relationship Id="rId2" Target="../media/image6.jpeg" Type="http://schemas.openxmlformats.org/officeDocument/2006/relationships/image"/><Relationship Id="rId3" Target="../media/image32.png" Type="http://schemas.openxmlformats.org/officeDocument/2006/relationships/image"/><Relationship Id="rId4" Target="../media/image33.svg" Type="http://schemas.openxmlformats.org/officeDocument/2006/relationships/image"/><Relationship Id="rId5" Target="../media/image34.png" Type="http://schemas.openxmlformats.org/officeDocument/2006/relationships/image"/><Relationship Id="rId6" Target="../media/image35.svg" Type="http://schemas.openxmlformats.org/officeDocument/2006/relationships/image"/><Relationship Id="rId7" Target="../media/image36.png" Type="http://schemas.openxmlformats.org/officeDocument/2006/relationships/image"/><Relationship Id="rId8" Target="../media/image37.jpeg" Type="http://schemas.openxmlformats.org/officeDocument/2006/relationships/image"/><Relationship Id="rId9" Target="../media/image7.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3.svg" Type="http://schemas.openxmlformats.org/officeDocument/2006/relationships/image"/><Relationship Id="rId11" Target="../media/image44.png" Type="http://schemas.openxmlformats.org/officeDocument/2006/relationships/image"/><Relationship Id="rId12" Target="../media/image45.png" Type="http://schemas.openxmlformats.org/officeDocument/2006/relationships/image"/><Relationship Id="rId2" Target="../media/image6.jpeg" Type="http://schemas.openxmlformats.org/officeDocument/2006/relationships/image"/><Relationship Id="rId3" Target="../media/image32.png" Type="http://schemas.openxmlformats.org/officeDocument/2006/relationships/image"/><Relationship Id="rId4" Target="../media/image33.svg" Type="http://schemas.openxmlformats.org/officeDocument/2006/relationships/image"/><Relationship Id="rId5" Target="../media/image40.png" Type="http://schemas.openxmlformats.org/officeDocument/2006/relationships/image"/><Relationship Id="rId6" Target="../media/image41.svg" Type="http://schemas.openxmlformats.org/officeDocument/2006/relationships/image"/><Relationship Id="rId7" Target="../media/image12.png" Type="http://schemas.openxmlformats.org/officeDocument/2006/relationships/image"/><Relationship Id="rId8" Target="../media/image13.svg" Type="http://schemas.openxmlformats.org/officeDocument/2006/relationships/image"/><Relationship Id="rId9" Target="../media/image42.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 Id="rId3" Target="../media/image7.png" Type="http://schemas.openxmlformats.org/officeDocument/2006/relationships/image"/><Relationship Id="rId4" Target="../media/image46.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 Id="rId3" Target="../media/image7.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8.png" Type="http://schemas.openxmlformats.org/officeDocument/2006/relationships/image"/><Relationship Id="rId7" Target="../media/image9.svg" Type="http://schemas.openxmlformats.org/officeDocument/2006/relationships/image"/><Relationship Id="rId8" Target="../media/image47.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4.png" Type="http://schemas.openxmlformats.org/officeDocument/2006/relationships/image"/><Relationship Id="rId11" Target="../media/image15.svg" Type="http://schemas.openxmlformats.org/officeDocument/2006/relationships/image"/><Relationship Id="rId12" Target="../media/image48.png" Type="http://schemas.openxmlformats.org/officeDocument/2006/relationships/image"/><Relationship Id="rId13" Target="../media/image49.svg" Type="http://schemas.openxmlformats.org/officeDocument/2006/relationships/image"/><Relationship Id="rId14" Target="../media/image50.png" Type="http://schemas.openxmlformats.org/officeDocument/2006/relationships/image"/><Relationship Id="rId15" Target="../media/image51.png" Type="http://schemas.openxmlformats.org/officeDocument/2006/relationships/image"/><Relationship Id="rId2" Target="../media/image6.jpeg" Type="http://schemas.openxmlformats.org/officeDocument/2006/relationships/image"/><Relationship Id="rId3" Target="../media/image7.png" Type="http://schemas.openxmlformats.org/officeDocument/2006/relationships/image"/><Relationship Id="rId4" Target="../media/image8.png" Type="http://schemas.openxmlformats.org/officeDocument/2006/relationships/image"/><Relationship Id="rId5" Target="../media/image9.svg" Type="http://schemas.openxmlformats.org/officeDocument/2006/relationships/image"/><Relationship Id="rId6" Target="../media/image10.png" Type="http://schemas.openxmlformats.org/officeDocument/2006/relationships/image"/><Relationship Id="rId7" Target="../media/image11.svg" Type="http://schemas.openxmlformats.org/officeDocument/2006/relationships/image"/><Relationship Id="rId8" Target="../media/image12.png" Type="http://schemas.openxmlformats.org/officeDocument/2006/relationships/image"/><Relationship Id="rId9" Target="../media/image13.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3.svg" Type="http://schemas.openxmlformats.org/officeDocument/2006/relationships/image"/><Relationship Id="rId2" Target="../media/image6.jpeg" Type="http://schemas.openxmlformats.org/officeDocument/2006/relationships/image"/><Relationship Id="rId3" Target="../media/image32.png" Type="http://schemas.openxmlformats.org/officeDocument/2006/relationships/image"/><Relationship Id="rId4" Target="../media/image33.svg" Type="http://schemas.openxmlformats.org/officeDocument/2006/relationships/image"/><Relationship Id="rId5" Target="../media/image12.png" Type="http://schemas.openxmlformats.org/officeDocument/2006/relationships/image"/><Relationship Id="rId6" Target="../media/image13.svg" Type="http://schemas.openxmlformats.org/officeDocument/2006/relationships/image"/><Relationship Id="rId7" Target="../media/image42.png" Type="http://schemas.openxmlformats.org/officeDocument/2006/relationships/image"/><Relationship Id="rId8" Target="../media/image43.svg" Type="http://schemas.openxmlformats.org/officeDocument/2006/relationships/image"/><Relationship Id="rId9" Target="../media/image52.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 Id="rId3" Target="../media/image7.png" Type="http://schemas.openxmlformats.org/officeDocument/2006/relationships/image"/><Relationship Id="rId4" Target="../media/image54.jpeg" Type="http://schemas.openxmlformats.org/officeDocument/2006/relationships/image"/><Relationship Id="rId5" Target="../media/image55.png" Type="http://schemas.openxmlformats.org/officeDocument/2006/relationships/image"/><Relationship Id="rId6" Target="../media/image8.png" Type="http://schemas.openxmlformats.org/officeDocument/2006/relationships/image"/><Relationship Id="rId7" Target="../media/image9.svg" Type="http://schemas.openxmlformats.org/officeDocument/2006/relationships/image"/><Relationship Id="rId8" Target="../media/image56.png" Type="http://schemas.openxmlformats.org/officeDocument/2006/relationships/image"/><Relationship Id="rId9" Target="../media/image57.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0.png" Type="http://schemas.openxmlformats.org/officeDocument/2006/relationships/image"/><Relationship Id="rId11" Target="../media/image41.svg" Type="http://schemas.openxmlformats.org/officeDocument/2006/relationships/image"/><Relationship Id="rId2" Target="../media/image6.jpeg" Type="http://schemas.openxmlformats.org/officeDocument/2006/relationships/image"/><Relationship Id="rId3" Target="../media/image8.png" Type="http://schemas.openxmlformats.org/officeDocument/2006/relationships/image"/><Relationship Id="rId4" Target="../media/image9.svg" Type="http://schemas.openxmlformats.org/officeDocument/2006/relationships/image"/><Relationship Id="rId5" Target="../media/image58.jpeg" Type="http://schemas.openxmlformats.org/officeDocument/2006/relationships/image"/><Relationship Id="rId6" Target="../media/image55.png" Type="http://schemas.openxmlformats.org/officeDocument/2006/relationships/image"/><Relationship Id="rId7" Target="../media/image7.png" Type="http://schemas.openxmlformats.org/officeDocument/2006/relationships/image"/><Relationship Id="rId8" Target="../media/image42.png" Type="http://schemas.openxmlformats.org/officeDocument/2006/relationships/image"/><Relationship Id="rId9" Target="../media/image43.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0.svg" Type="http://schemas.openxmlformats.org/officeDocument/2006/relationships/image"/><Relationship Id="rId11" Target="../media/image61.png" Type="http://schemas.openxmlformats.org/officeDocument/2006/relationships/image"/><Relationship Id="rId12" Target="../media/image62.svg" Type="http://schemas.openxmlformats.org/officeDocument/2006/relationships/image"/><Relationship Id="rId2" Target="../media/image6.jpeg" Type="http://schemas.openxmlformats.org/officeDocument/2006/relationships/image"/><Relationship Id="rId3" Target="../media/image32.png" Type="http://schemas.openxmlformats.org/officeDocument/2006/relationships/image"/><Relationship Id="rId4" Target="../media/image33.svg" Type="http://schemas.openxmlformats.org/officeDocument/2006/relationships/image"/><Relationship Id="rId5" Target="../media/image8.png" Type="http://schemas.openxmlformats.org/officeDocument/2006/relationships/image"/><Relationship Id="rId6" Target="../media/image9.svg" Type="http://schemas.openxmlformats.org/officeDocument/2006/relationships/image"/><Relationship Id="rId7" Target="../media/image23.png" Type="http://schemas.openxmlformats.org/officeDocument/2006/relationships/image"/><Relationship Id="rId8" Target="../media/image24.svg" Type="http://schemas.openxmlformats.org/officeDocument/2006/relationships/image"/><Relationship Id="rId9" Target="../media/image59.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 Id="rId3" Target="../media/image7.png" Type="http://schemas.openxmlformats.org/officeDocument/2006/relationships/image"/><Relationship Id="rId4" Target="../media/image63.png" Type="http://schemas.openxmlformats.org/officeDocument/2006/relationships/image"/><Relationship Id="rId5" Target="../media/image38.png" Type="http://schemas.openxmlformats.org/officeDocument/2006/relationships/image"/><Relationship Id="rId6" Target="../media/image8.png" Type="http://schemas.openxmlformats.org/officeDocument/2006/relationships/image"/><Relationship Id="rId7" Target="../media/image9.svg" Type="http://schemas.openxmlformats.org/officeDocument/2006/relationships/image"/><Relationship Id="rId8" Target="../media/image64.png" Type="http://schemas.openxmlformats.org/officeDocument/2006/relationships/image"/><Relationship Id="rId9" Target="../media/image65.sv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6.jpeg" Type="http://schemas.openxmlformats.org/officeDocument/2006/relationships/image"/><Relationship Id="rId4" Target="../media/image67.png" Type="http://schemas.openxmlformats.org/officeDocument/2006/relationships/image"/><Relationship Id="rId5" Target="../media/image68.svg" Type="http://schemas.openxmlformats.org/officeDocument/2006/relationships/image"/><Relationship Id="rId6" Target="../media/image69.png" Type="http://schemas.openxmlformats.org/officeDocument/2006/relationships/image"/><Relationship Id="rId7" Target="../media/image70.svg" Type="http://schemas.openxmlformats.org/officeDocument/2006/relationships/image"/><Relationship Id="rId8" Target="../media/image71.png" Type="http://schemas.openxmlformats.org/officeDocument/2006/relationships/image"/><Relationship Id="rId9" Target="../media/image72.sv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3.jpeg" Type="http://schemas.openxmlformats.org/officeDocument/2006/relationships/image"/><Relationship Id="rId3" Target="../media/image74.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5.jpeg" Type="http://schemas.openxmlformats.org/officeDocument/2006/relationships/image"/><Relationship Id="rId3" Target="../media/image74.png" Type="http://schemas.openxmlformats.org/officeDocument/2006/relationships/image"/><Relationship Id="rId4" Target="http://MavisFarmacy@gmail.com" TargetMode="External" Type="http://schemas.openxmlformats.org/officeDocument/2006/relationships/hyperlink"/></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6.jpeg" Type="http://schemas.openxmlformats.org/officeDocument/2006/relationships/image"/><Relationship Id="rId3" Target="../media/image77.png" Type="http://schemas.openxmlformats.org/officeDocument/2006/relationships/image"/><Relationship Id="rId4" Target="../media/image78.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9.jpeg" Type="http://schemas.openxmlformats.org/officeDocument/2006/relationships/image"/><Relationship Id="rId3" Target="../media/image80.png" Type="http://schemas.openxmlformats.org/officeDocument/2006/relationships/image"/><Relationship Id="rId4" Target="../media/image3.png" Type="http://schemas.openxmlformats.org/officeDocument/2006/relationships/image"/><Relationship Id="rId5" Target="../media/image81.png" Type="http://schemas.openxmlformats.org/officeDocument/2006/relationships/image"/><Relationship Id="rId6" Target="../media/image82.png" Type="http://schemas.openxmlformats.org/officeDocument/2006/relationships/image"/><Relationship Id="rId7" Target="../media/image83.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9333" r="0" b="-9333"/>
            </a:stretch>
          </a:blipFill>
        </p:spPr>
      </p:sp>
      <p:sp>
        <p:nvSpPr>
          <p:cNvPr name="Freeform 4" id="4"/>
          <p:cNvSpPr/>
          <p:nvPr/>
        </p:nvSpPr>
        <p:spPr>
          <a:xfrm flipH="false" flipV="false" rot="0">
            <a:off x="497706" y="8553938"/>
            <a:ext cx="1912449" cy="1408724"/>
          </a:xfrm>
          <a:custGeom>
            <a:avLst/>
            <a:gdLst/>
            <a:ahLst/>
            <a:cxnLst/>
            <a:rect r="r" b="b" t="t" l="l"/>
            <a:pathLst>
              <a:path h="1408724" w="1912449">
                <a:moveTo>
                  <a:pt x="0" y="0"/>
                </a:moveTo>
                <a:lnTo>
                  <a:pt x="1912449" y="0"/>
                </a:lnTo>
                <a:lnTo>
                  <a:pt x="1912449" y="1408724"/>
                </a:lnTo>
                <a:lnTo>
                  <a:pt x="0" y="1408724"/>
                </a:lnTo>
                <a:lnTo>
                  <a:pt x="0" y="0"/>
                </a:lnTo>
                <a:close/>
              </a:path>
            </a:pathLst>
          </a:custGeom>
          <a:blipFill>
            <a:blip r:embed="rId4"/>
            <a:stretch>
              <a:fillRect l="0" t="0" r="0" b="0"/>
            </a:stretch>
          </a:blipFill>
        </p:spPr>
      </p:sp>
      <p:sp>
        <p:nvSpPr>
          <p:cNvPr name="TextBox 5" id="5"/>
          <p:cNvSpPr txBox="true"/>
          <p:nvPr/>
        </p:nvSpPr>
        <p:spPr>
          <a:xfrm rot="0">
            <a:off x="-6676853" y="664153"/>
            <a:ext cx="24524165" cy="2232421"/>
          </a:xfrm>
          <a:prstGeom prst="rect">
            <a:avLst/>
          </a:prstGeom>
        </p:spPr>
        <p:txBody>
          <a:bodyPr anchor="t" rtlCol="false" tIns="0" lIns="0" bIns="0" rIns="0">
            <a:spAutoFit/>
          </a:bodyPr>
          <a:lstStyle/>
          <a:p>
            <a:pPr algn="ctr">
              <a:lnSpc>
                <a:spcPts val="16296"/>
              </a:lnSpc>
            </a:pPr>
            <a:r>
              <a:rPr lang="en-US" sz="18107">
                <a:solidFill>
                  <a:srgbClr val="FFFFFF"/>
                </a:solidFill>
                <a:latin typeface="Open Sans Extra Bold"/>
                <a:ea typeface="Open Sans Extra Bold"/>
                <a:cs typeface="Open Sans Extra Bold"/>
                <a:sym typeface="Open Sans Extra Bold"/>
              </a:rPr>
              <a:t>GARDEN</a:t>
            </a:r>
          </a:p>
        </p:txBody>
      </p:sp>
      <p:sp>
        <p:nvSpPr>
          <p:cNvPr name="TextBox 6" id="6"/>
          <p:cNvSpPr txBox="true"/>
          <p:nvPr/>
        </p:nvSpPr>
        <p:spPr>
          <a:xfrm rot="0">
            <a:off x="0" y="6966764"/>
            <a:ext cx="13203202" cy="2291536"/>
          </a:xfrm>
          <a:prstGeom prst="rect">
            <a:avLst/>
          </a:prstGeom>
        </p:spPr>
        <p:txBody>
          <a:bodyPr anchor="t" rtlCol="false" tIns="0" lIns="0" bIns="0" rIns="0">
            <a:spAutoFit/>
          </a:bodyPr>
          <a:lstStyle/>
          <a:p>
            <a:pPr algn="ctr">
              <a:lnSpc>
                <a:spcPts val="8727"/>
              </a:lnSpc>
            </a:pPr>
            <a:r>
              <a:rPr lang="en-US" sz="9697">
                <a:solidFill>
                  <a:srgbClr val="FFFFFF"/>
                </a:solidFill>
                <a:latin typeface="Open Sans Extra Bold"/>
                <a:ea typeface="Open Sans Extra Bold"/>
                <a:cs typeface="Open Sans Extra Bold"/>
                <a:sym typeface="Open Sans Extra Bold"/>
              </a:rPr>
              <a:t>GARLIC CULTIVATION</a:t>
            </a:r>
          </a:p>
        </p:txBody>
      </p:sp>
      <p:sp>
        <p:nvSpPr>
          <p:cNvPr name="TextBox 7" id="7"/>
          <p:cNvSpPr txBox="true"/>
          <p:nvPr/>
        </p:nvSpPr>
        <p:spPr>
          <a:xfrm rot="-72028">
            <a:off x="-1360543" y="3508086"/>
            <a:ext cx="17038395" cy="3997480"/>
          </a:xfrm>
          <a:prstGeom prst="rect">
            <a:avLst/>
          </a:prstGeom>
        </p:spPr>
        <p:txBody>
          <a:bodyPr anchor="t" rtlCol="false" tIns="0" lIns="0" bIns="0" rIns="0">
            <a:spAutoFit/>
          </a:bodyPr>
          <a:lstStyle/>
          <a:p>
            <a:pPr algn="ctr">
              <a:lnSpc>
                <a:spcPts val="27936"/>
              </a:lnSpc>
            </a:pPr>
            <a:r>
              <a:rPr lang="en-US" sz="34920">
                <a:solidFill>
                  <a:srgbClr val="425637"/>
                </a:solidFill>
                <a:latin typeface="Holiday"/>
                <a:ea typeface="Holiday"/>
                <a:cs typeface="Holiday"/>
                <a:sym typeface="Holiday"/>
              </a:rPr>
              <a:t>Revolution</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FF7F3"/>
        </a:solidFill>
      </p:bgPr>
    </p:bg>
    <p:spTree>
      <p:nvGrpSpPr>
        <p:cNvPr id="1" name=""/>
        <p:cNvGrpSpPr/>
        <p:nvPr/>
      </p:nvGrpSpPr>
      <p:grpSpPr>
        <a:xfrm>
          <a:off x="0" y="0"/>
          <a:ext cx="0" cy="0"/>
          <a:chOff x="0" y="0"/>
          <a:chExt cx="0" cy="0"/>
        </a:xfrm>
      </p:grpSpPr>
      <p:grpSp>
        <p:nvGrpSpPr>
          <p:cNvPr name="Group 2" id="2"/>
          <p:cNvGrpSpPr/>
          <p:nvPr/>
        </p:nvGrpSpPr>
        <p:grpSpPr>
          <a:xfrm rot="0">
            <a:off x="0" y="0"/>
            <a:ext cx="6606984" cy="10287000"/>
            <a:chOff x="0" y="0"/>
            <a:chExt cx="8809312" cy="13716000"/>
          </a:xfrm>
        </p:grpSpPr>
        <p:pic>
          <p:nvPicPr>
            <p:cNvPr name="Picture 3" id="3"/>
            <p:cNvPicPr>
              <a:picLocks noChangeAspect="true"/>
            </p:cNvPicPr>
            <p:nvPr/>
          </p:nvPicPr>
          <p:blipFill>
            <a:blip r:embed="rId2">
              <a:alphaModFix amt="68000"/>
            </a:blip>
            <a:srcRect l="7182" t="0" r="7182" b="0"/>
            <a:stretch>
              <a:fillRect/>
            </a:stretch>
          </p:blipFill>
          <p:spPr>
            <a:xfrm flipH="false" flipV="false">
              <a:off x="0" y="0"/>
              <a:ext cx="8809312" cy="13716000"/>
            </a:xfrm>
            <a:prstGeom prst="rect">
              <a:avLst/>
            </a:prstGeom>
          </p:spPr>
        </p:pic>
      </p:grpSp>
      <p:sp>
        <p:nvSpPr>
          <p:cNvPr name="TextBox 4" id="4"/>
          <p:cNvSpPr txBox="true"/>
          <p:nvPr/>
        </p:nvSpPr>
        <p:spPr>
          <a:xfrm rot="0">
            <a:off x="348444" y="6857269"/>
            <a:ext cx="5910095" cy="3232811"/>
          </a:xfrm>
          <a:prstGeom prst="rect">
            <a:avLst/>
          </a:prstGeom>
        </p:spPr>
        <p:txBody>
          <a:bodyPr anchor="t" rtlCol="false" tIns="0" lIns="0" bIns="0" rIns="0">
            <a:spAutoFit/>
          </a:bodyPr>
          <a:lstStyle/>
          <a:p>
            <a:pPr algn="ctr">
              <a:lnSpc>
                <a:spcPts val="3690"/>
              </a:lnSpc>
            </a:pPr>
            <a:r>
              <a:rPr lang="en-US" sz="4100">
                <a:solidFill>
                  <a:srgbClr val="FFCF7B"/>
                </a:solidFill>
                <a:latin typeface="Open Sans Extra Bold"/>
                <a:ea typeface="Open Sans Extra Bold"/>
                <a:cs typeface="Open Sans Extra Bold"/>
                <a:sym typeface="Open Sans Extra Bold"/>
              </a:rPr>
              <a:t>MASTER</a:t>
            </a:r>
          </a:p>
          <a:p>
            <a:pPr algn="ctr">
              <a:lnSpc>
                <a:spcPts val="3690"/>
              </a:lnSpc>
            </a:pPr>
            <a:r>
              <a:rPr lang="en-US" sz="4100">
                <a:solidFill>
                  <a:srgbClr val="FFCF7B"/>
                </a:solidFill>
                <a:latin typeface="Open Sans Extra Bold"/>
                <a:ea typeface="Open Sans Extra Bold"/>
                <a:cs typeface="Open Sans Extra Bold"/>
                <a:sym typeface="Open Sans Extra Bold"/>
              </a:rPr>
              <a:t>PERMACULTURALIST</a:t>
            </a:r>
          </a:p>
          <a:p>
            <a:pPr algn="ctr">
              <a:lnSpc>
                <a:spcPts val="3690"/>
              </a:lnSpc>
            </a:pPr>
          </a:p>
          <a:p>
            <a:pPr algn="ctr">
              <a:lnSpc>
                <a:spcPts val="5310"/>
              </a:lnSpc>
            </a:pPr>
            <a:r>
              <a:rPr lang="en-US" sz="5900">
                <a:solidFill>
                  <a:srgbClr val="B3D6B5"/>
                </a:solidFill>
                <a:latin typeface="Open Sans Extra Bold"/>
                <a:ea typeface="Open Sans Extra Bold"/>
                <a:cs typeface="Open Sans Extra Bold"/>
                <a:sym typeface="Open Sans Extra Bold"/>
              </a:rPr>
              <a:t>MASTER</a:t>
            </a:r>
          </a:p>
          <a:p>
            <a:pPr algn="ctr">
              <a:lnSpc>
                <a:spcPts val="5310"/>
              </a:lnSpc>
            </a:pPr>
            <a:r>
              <a:rPr lang="en-US" sz="5900">
                <a:solidFill>
                  <a:srgbClr val="B3D6B5"/>
                </a:solidFill>
                <a:latin typeface="Open Sans Extra Bold"/>
                <a:ea typeface="Open Sans Extra Bold"/>
                <a:cs typeface="Open Sans Extra Bold"/>
                <a:sym typeface="Open Sans Extra Bold"/>
              </a:rPr>
              <a:t>GARDENER</a:t>
            </a:r>
          </a:p>
          <a:p>
            <a:pPr algn="ctr">
              <a:lnSpc>
                <a:spcPts val="3690"/>
              </a:lnSpc>
            </a:pPr>
          </a:p>
        </p:txBody>
      </p:sp>
      <p:sp>
        <p:nvSpPr>
          <p:cNvPr name="TextBox 5" id="5"/>
          <p:cNvSpPr txBox="true"/>
          <p:nvPr/>
        </p:nvSpPr>
        <p:spPr>
          <a:xfrm rot="0">
            <a:off x="7231370" y="758912"/>
            <a:ext cx="10838292" cy="3660245"/>
          </a:xfrm>
          <a:prstGeom prst="rect">
            <a:avLst/>
          </a:prstGeom>
        </p:spPr>
        <p:txBody>
          <a:bodyPr anchor="t" rtlCol="false" tIns="0" lIns="0" bIns="0" rIns="0">
            <a:spAutoFit/>
          </a:bodyPr>
          <a:lstStyle/>
          <a:p>
            <a:pPr algn="l">
              <a:lnSpc>
                <a:spcPts val="4178"/>
              </a:lnSpc>
            </a:pPr>
            <a:r>
              <a:rPr lang="en-US" sz="3482" spc="104">
                <a:solidFill>
                  <a:srgbClr val="1B1B1B"/>
                </a:solidFill>
                <a:latin typeface="Open Sans"/>
                <a:ea typeface="Open Sans"/>
                <a:cs typeface="Open Sans"/>
                <a:sym typeface="Open Sans"/>
              </a:rPr>
              <a:t>I'm a Master Gardener, Gardening Life Coach, and a Farmer/Rancher in Appalachia. With a passion for sustainable living and over a decade of experience, I've dedicated my life to enhancing ecological awareness and community empowerment. Join me in exploring how we can create a more sustainable future together. </a:t>
            </a:r>
          </a:p>
        </p:txBody>
      </p:sp>
      <p:sp>
        <p:nvSpPr>
          <p:cNvPr name="Freeform 6" id="6"/>
          <p:cNvSpPr/>
          <p:nvPr/>
        </p:nvSpPr>
        <p:spPr>
          <a:xfrm flipH="true" flipV="true" rot="5400000">
            <a:off x="-1163416" y="6541955"/>
            <a:ext cx="16230600" cy="689801"/>
          </a:xfrm>
          <a:custGeom>
            <a:avLst/>
            <a:gdLst/>
            <a:ahLst/>
            <a:cxnLst/>
            <a:rect r="r" b="b" t="t" l="l"/>
            <a:pathLst>
              <a:path h="689801" w="16230600">
                <a:moveTo>
                  <a:pt x="16230600" y="689800"/>
                </a:moveTo>
                <a:lnTo>
                  <a:pt x="0" y="689800"/>
                </a:lnTo>
                <a:lnTo>
                  <a:pt x="0" y="0"/>
                </a:lnTo>
                <a:lnTo>
                  <a:pt x="16230600" y="0"/>
                </a:lnTo>
                <a:lnTo>
                  <a:pt x="16230600" y="689800"/>
                </a:lnTo>
                <a:close/>
              </a:path>
            </a:pathLst>
          </a:custGeom>
          <a:blipFill>
            <a:blip r:embed="rId3">
              <a:alphaModFix amt="80000"/>
            </a:blip>
            <a:stretch>
              <a:fillRect l="0" t="0" r="0" b="0"/>
            </a:stretch>
          </a:blipFill>
        </p:spPr>
      </p:sp>
      <p:sp>
        <p:nvSpPr>
          <p:cNvPr name="AutoShape 7" id="7"/>
          <p:cNvSpPr/>
          <p:nvPr/>
        </p:nvSpPr>
        <p:spPr>
          <a:xfrm>
            <a:off x="7858130" y="5162550"/>
            <a:ext cx="8249866" cy="0"/>
          </a:xfrm>
          <a:prstGeom prst="line">
            <a:avLst/>
          </a:prstGeom>
          <a:ln cap="flat" w="38100">
            <a:solidFill>
              <a:srgbClr val="537856"/>
            </a:solidFill>
            <a:prstDash val="solid"/>
            <a:headEnd type="none" len="sm" w="sm"/>
            <a:tailEnd type="none" len="sm" w="sm"/>
          </a:ln>
        </p:spPr>
      </p:sp>
      <p:sp>
        <p:nvSpPr>
          <p:cNvPr name="TextBox 8" id="8"/>
          <p:cNvSpPr txBox="true"/>
          <p:nvPr/>
        </p:nvSpPr>
        <p:spPr>
          <a:xfrm rot="0">
            <a:off x="6951884" y="5494257"/>
            <a:ext cx="6669704" cy="4181475"/>
          </a:xfrm>
          <a:prstGeom prst="rect">
            <a:avLst/>
          </a:prstGeom>
        </p:spPr>
        <p:txBody>
          <a:bodyPr anchor="t" rtlCol="false" tIns="0" lIns="0" bIns="0" rIns="0">
            <a:spAutoFit/>
          </a:bodyPr>
          <a:lstStyle/>
          <a:p>
            <a:pPr algn="l" marL="751790" indent="-375895" lvl="1">
              <a:lnSpc>
                <a:spcPts val="4178"/>
              </a:lnSpc>
              <a:buFont typeface="Arial"/>
              <a:buChar char="•"/>
            </a:pPr>
            <a:r>
              <a:rPr lang="en-US" sz="3482" spc="104">
                <a:solidFill>
                  <a:srgbClr val="1B1B1B"/>
                </a:solidFill>
                <a:latin typeface="Open Sans"/>
                <a:ea typeface="Open Sans"/>
                <a:cs typeface="Open Sans"/>
                <a:sym typeface="Open Sans"/>
              </a:rPr>
              <a:t>Bee Keeping</a:t>
            </a:r>
          </a:p>
          <a:p>
            <a:pPr algn="l" marL="751790" indent="-375895" lvl="1">
              <a:lnSpc>
                <a:spcPts val="4178"/>
              </a:lnSpc>
              <a:buFont typeface="Arial"/>
              <a:buChar char="•"/>
            </a:pPr>
            <a:r>
              <a:rPr lang="en-US" sz="3482" spc="104">
                <a:solidFill>
                  <a:srgbClr val="1B1B1B"/>
                </a:solidFill>
                <a:latin typeface="Open Sans"/>
                <a:ea typeface="Open Sans"/>
                <a:cs typeface="Open Sans"/>
                <a:sym typeface="Open Sans"/>
              </a:rPr>
              <a:t>Herbalism</a:t>
            </a:r>
          </a:p>
          <a:p>
            <a:pPr algn="l" marL="751790" indent="-375895" lvl="1">
              <a:lnSpc>
                <a:spcPts val="4178"/>
              </a:lnSpc>
              <a:buFont typeface="Arial"/>
              <a:buChar char="•"/>
            </a:pPr>
            <a:r>
              <a:rPr lang="en-US" sz="3482" spc="104">
                <a:solidFill>
                  <a:srgbClr val="1B1B1B"/>
                </a:solidFill>
                <a:latin typeface="Open Sans"/>
                <a:ea typeface="Open Sans"/>
                <a:cs typeface="Open Sans"/>
                <a:sym typeface="Open Sans"/>
              </a:rPr>
              <a:t>Wildcrafting</a:t>
            </a:r>
          </a:p>
          <a:p>
            <a:pPr algn="l" marL="751790" indent="-375895" lvl="1">
              <a:lnSpc>
                <a:spcPts val="4178"/>
              </a:lnSpc>
              <a:buFont typeface="Arial"/>
              <a:buChar char="•"/>
            </a:pPr>
            <a:r>
              <a:rPr lang="en-US" sz="3482" spc="104">
                <a:solidFill>
                  <a:srgbClr val="1B1B1B"/>
                </a:solidFill>
                <a:latin typeface="Open Sans"/>
                <a:ea typeface="Open Sans"/>
                <a:cs typeface="Open Sans"/>
                <a:sym typeface="Open Sans"/>
              </a:rPr>
              <a:t>Foraging </a:t>
            </a:r>
          </a:p>
          <a:p>
            <a:pPr algn="l" marL="751790" indent="-375895" lvl="1">
              <a:lnSpc>
                <a:spcPts val="4178"/>
              </a:lnSpc>
              <a:buFont typeface="Arial"/>
              <a:buChar char="•"/>
            </a:pPr>
            <a:r>
              <a:rPr lang="en-US" sz="3482" spc="104">
                <a:solidFill>
                  <a:srgbClr val="1B1B1B"/>
                </a:solidFill>
                <a:latin typeface="Open Sans"/>
                <a:ea typeface="Open Sans"/>
                <a:cs typeface="Open Sans"/>
                <a:sym typeface="Open Sans"/>
              </a:rPr>
              <a:t>Animals Husbandry</a:t>
            </a:r>
          </a:p>
          <a:p>
            <a:pPr algn="l" marL="751790" indent="-375895" lvl="1">
              <a:lnSpc>
                <a:spcPts val="4178"/>
              </a:lnSpc>
              <a:buFont typeface="Arial"/>
              <a:buChar char="•"/>
            </a:pPr>
            <a:r>
              <a:rPr lang="en-US" sz="3482" spc="104">
                <a:solidFill>
                  <a:srgbClr val="1B1B1B"/>
                </a:solidFill>
                <a:latin typeface="Open Sans"/>
                <a:ea typeface="Open Sans"/>
                <a:cs typeface="Open Sans"/>
                <a:sym typeface="Open Sans"/>
              </a:rPr>
              <a:t>Master Gardener (VA / WV)</a:t>
            </a:r>
          </a:p>
          <a:p>
            <a:pPr algn="l" marL="751790" indent="-375895" lvl="1">
              <a:lnSpc>
                <a:spcPts val="4178"/>
              </a:lnSpc>
              <a:buFont typeface="Arial"/>
              <a:buChar char="•"/>
            </a:pPr>
            <a:r>
              <a:rPr lang="en-US" sz="3482" spc="104">
                <a:solidFill>
                  <a:srgbClr val="1B1B1B"/>
                </a:solidFill>
                <a:latin typeface="Open Sans"/>
                <a:ea typeface="Open Sans"/>
                <a:cs typeface="Open Sans"/>
                <a:sym typeface="Open Sans"/>
              </a:rPr>
              <a:t>Master Permaculturalist</a:t>
            </a:r>
          </a:p>
          <a:p>
            <a:pPr algn="l" marL="751790" indent="-375895" lvl="1">
              <a:lnSpc>
                <a:spcPts val="4178"/>
              </a:lnSpc>
              <a:buFont typeface="Arial"/>
              <a:buChar char="•"/>
            </a:pPr>
            <a:r>
              <a:rPr lang="en-US" sz="3482" spc="104">
                <a:solidFill>
                  <a:srgbClr val="1B1B1B"/>
                </a:solidFill>
                <a:latin typeface="Open Sans"/>
                <a:ea typeface="Open Sans"/>
                <a:cs typeface="Open Sans"/>
                <a:sym typeface="Open Sans"/>
              </a:rPr>
              <a:t>Gardening Coaching</a:t>
            </a:r>
          </a:p>
        </p:txBody>
      </p:sp>
      <p:sp>
        <p:nvSpPr>
          <p:cNvPr name="TextBox 9" id="9"/>
          <p:cNvSpPr txBox="true"/>
          <p:nvPr/>
        </p:nvSpPr>
        <p:spPr>
          <a:xfrm rot="0">
            <a:off x="11399959" y="5494257"/>
            <a:ext cx="6669704" cy="2085975"/>
          </a:xfrm>
          <a:prstGeom prst="rect">
            <a:avLst/>
          </a:prstGeom>
        </p:spPr>
        <p:txBody>
          <a:bodyPr anchor="t" rtlCol="false" tIns="0" lIns="0" bIns="0" rIns="0">
            <a:spAutoFit/>
          </a:bodyPr>
          <a:lstStyle/>
          <a:p>
            <a:pPr algn="l" marL="751790" indent="-375895" lvl="1">
              <a:lnSpc>
                <a:spcPts val="4178"/>
              </a:lnSpc>
              <a:buFont typeface="Arial"/>
              <a:buChar char="•"/>
            </a:pPr>
            <a:r>
              <a:rPr lang="en-US" sz="3482" spc="104">
                <a:solidFill>
                  <a:srgbClr val="1B1B1B"/>
                </a:solidFill>
                <a:latin typeface="Open Sans"/>
                <a:ea typeface="Open Sans"/>
                <a:cs typeface="Open Sans"/>
                <a:sym typeface="Open Sans"/>
              </a:rPr>
              <a:t>25+ Years Raising Chickens</a:t>
            </a:r>
          </a:p>
          <a:p>
            <a:pPr algn="l" marL="751790" indent="-375895" lvl="1">
              <a:lnSpc>
                <a:spcPts val="4178"/>
              </a:lnSpc>
              <a:buFont typeface="Arial"/>
              <a:buChar char="•"/>
            </a:pPr>
            <a:r>
              <a:rPr lang="en-US" sz="3482" spc="104">
                <a:solidFill>
                  <a:srgbClr val="1B1B1B"/>
                </a:solidFill>
                <a:latin typeface="Open Sans"/>
                <a:ea typeface="Open Sans"/>
                <a:cs typeface="Open Sans"/>
                <a:sym typeface="Open Sans"/>
              </a:rPr>
              <a:t>Alchemist</a:t>
            </a:r>
          </a:p>
          <a:p>
            <a:pPr algn="l" marL="751790" indent="-375895" lvl="1">
              <a:lnSpc>
                <a:spcPts val="4178"/>
              </a:lnSpc>
              <a:buFont typeface="Arial"/>
              <a:buChar char="•"/>
            </a:pPr>
            <a:r>
              <a:rPr lang="en-US" sz="3482" spc="104">
                <a:solidFill>
                  <a:srgbClr val="1B1B1B"/>
                </a:solidFill>
                <a:latin typeface="Open Sans"/>
                <a:ea typeface="Open Sans"/>
                <a:cs typeface="Open Sans"/>
                <a:sym typeface="Open Sans"/>
              </a:rPr>
              <a:t>Life Navigation Coach</a:t>
            </a:r>
          </a:p>
          <a:p>
            <a:pPr algn="l" marL="751790" indent="-375895" lvl="1">
              <a:lnSpc>
                <a:spcPts val="4178"/>
              </a:lnSpc>
              <a:buFont typeface="Arial"/>
              <a:buChar char="•"/>
            </a:pPr>
            <a:r>
              <a:rPr lang="en-US" sz="3482" spc="104">
                <a:solidFill>
                  <a:srgbClr val="1B1B1B"/>
                </a:solidFill>
                <a:latin typeface="Open Sans"/>
                <a:ea typeface="Open Sans"/>
                <a:cs typeface="Open Sans"/>
                <a:sym typeface="Open Sans"/>
              </a:rPr>
              <a:t>Healer</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1467" t="-10431" r="-2216" b="-13067"/>
            </a:stretch>
          </a:blipFill>
        </p:spPr>
      </p:sp>
      <p:sp>
        <p:nvSpPr>
          <p:cNvPr name="Freeform 3" id="3"/>
          <p:cNvSpPr/>
          <p:nvPr/>
        </p:nvSpPr>
        <p:spPr>
          <a:xfrm flipH="false" flipV="false" rot="0">
            <a:off x="1438830" y="1973238"/>
            <a:ext cx="15488520" cy="1935364"/>
          </a:xfrm>
          <a:custGeom>
            <a:avLst/>
            <a:gdLst/>
            <a:ahLst/>
            <a:cxnLst/>
            <a:rect r="r" b="b" t="t" l="l"/>
            <a:pathLst>
              <a:path h="1935364" w="15488520">
                <a:moveTo>
                  <a:pt x="0" y="0"/>
                </a:moveTo>
                <a:lnTo>
                  <a:pt x="15488520" y="0"/>
                </a:lnTo>
                <a:lnTo>
                  <a:pt x="15488520" y="1935364"/>
                </a:lnTo>
                <a:lnTo>
                  <a:pt x="0" y="1935364"/>
                </a:lnTo>
                <a:lnTo>
                  <a:pt x="0" y="0"/>
                </a:lnTo>
                <a:close/>
              </a:path>
            </a:pathLst>
          </a:custGeom>
          <a:blipFill>
            <a:blip r:embed="rId3"/>
            <a:stretch>
              <a:fillRect l="0" t="-143318" r="-4791" b="-113100"/>
            </a:stretch>
          </a:blipFill>
        </p:spPr>
      </p:sp>
      <p:sp>
        <p:nvSpPr>
          <p:cNvPr name="TextBox 4" id="4"/>
          <p:cNvSpPr txBox="true"/>
          <p:nvPr/>
        </p:nvSpPr>
        <p:spPr>
          <a:xfrm rot="0">
            <a:off x="1970745" y="2058273"/>
            <a:ext cx="14676233" cy="1419231"/>
          </a:xfrm>
          <a:prstGeom prst="rect">
            <a:avLst/>
          </a:prstGeom>
        </p:spPr>
        <p:txBody>
          <a:bodyPr anchor="t" rtlCol="false" tIns="0" lIns="0" bIns="0" rIns="0">
            <a:spAutoFit/>
          </a:bodyPr>
          <a:lstStyle/>
          <a:p>
            <a:pPr algn="ctr">
              <a:lnSpc>
                <a:spcPts val="9000"/>
              </a:lnSpc>
            </a:pPr>
            <a:r>
              <a:rPr lang="en-US" b="true" sz="9000" spc="-297">
                <a:solidFill>
                  <a:srgbClr val="000000"/>
                </a:solidFill>
                <a:latin typeface="Gaegu Bold"/>
                <a:ea typeface="Gaegu Bold"/>
                <a:cs typeface="Gaegu Bold"/>
                <a:sym typeface="Gaegu Bold"/>
              </a:rPr>
              <a:t>Types of Garlic </a:t>
            </a:r>
          </a:p>
        </p:txBody>
      </p:sp>
      <p:sp>
        <p:nvSpPr>
          <p:cNvPr name="TextBox 5" id="5"/>
          <p:cNvSpPr txBox="true"/>
          <p:nvPr/>
        </p:nvSpPr>
        <p:spPr>
          <a:xfrm rot="0">
            <a:off x="1562655" y="4344812"/>
            <a:ext cx="5086208" cy="1205231"/>
          </a:xfrm>
          <a:prstGeom prst="rect">
            <a:avLst/>
          </a:prstGeom>
        </p:spPr>
        <p:txBody>
          <a:bodyPr anchor="t" rtlCol="false" tIns="0" lIns="0" bIns="0" rIns="0">
            <a:spAutoFit/>
          </a:bodyPr>
          <a:lstStyle/>
          <a:p>
            <a:pPr algn="ctr">
              <a:lnSpc>
                <a:spcPts val="7700"/>
              </a:lnSpc>
            </a:pPr>
            <a:r>
              <a:rPr lang="en-US" b="true" sz="7700" spc="-446" u="sng">
                <a:solidFill>
                  <a:srgbClr val="000000"/>
                </a:solidFill>
                <a:latin typeface="Gaegu Bold"/>
                <a:ea typeface="Gaegu Bold"/>
                <a:cs typeface="Gaegu Bold"/>
                <a:sym typeface="Gaegu Bold"/>
              </a:rPr>
              <a:t>Softneck</a:t>
            </a:r>
          </a:p>
        </p:txBody>
      </p:sp>
      <p:sp>
        <p:nvSpPr>
          <p:cNvPr name="TextBox 6" id="6"/>
          <p:cNvSpPr txBox="true"/>
          <p:nvPr/>
        </p:nvSpPr>
        <p:spPr>
          <a:xfrm rot="0">
            <a:off x="12935607" y="5599172"/>
            <a:ext cx="4244180" cy="2422291"/>
          </a:xfrm>
          <a:prstGeom prst="rect">
            <a:avLst/>
          </a:prstGeom>
        </p:spPr>
        <p:txBody>
          <a:bodyPr anchor="t" rtlCol="false" tIns="0" lIns="0" bIns="0" rIns="0">
            <a:spAutoFit/>
          </a:bodyPr>
          <a:lstStyle/>
          <a:p>
            <a:pPr algn="ctr">
              <a:lnSpc>
                <a:spcPts val="3841"/>
              </a:lnSpc>
            </a:pPr>
            <a:r>
              <a:rPr lang="en-US" b="true" sz="3001" spc="39">
                <a:solidFill>
                  <a:srgbClr val="000000"/>
                </a:solidFill>
                <a:latin typeface="Dosis Semi-Bold"/>
                <a:ea typeface="Dosis Semi-Bold"/>
                <a:cs typeface="Dosis Semi-Bold"/>
                <a:sym typeface="Dosis Semi-Bold"/>
              </a:rPr>
              <a:t>Large, mild-flavored cloves, more closely related to leeks. Takes two years to mature but yields impressive bulb sizes.</a:t>
            </a:r>
          </a:p>
        </p:txBody>
      </p:sp>
      <p:sp>
        <p:nvSpPr>
          <p:cNvPr name="Freeform 7" id="7"/>
          <p:cNvSpPr/>
          <p:nvPr/>
        </p:nvSpPr>
        <p:spPr>
          <a:xfrm flipH="false" flipV="false" rot="-1051246">
            <a:off x="-3372611" y="1264131"/>
            <a:ext cx="4739834" cy="4739834"/>
          </a:xfrm>
          <a:custGeom>
            <a:avLst/>
            <a:gdLst/>
            <a:ahLst/>
            <a:cxnLst/>
            <a:rect r="r" b="b" t="t" l="l"/>
            <a:pathLst>
              <a:path h="4739834" w="4739834">
                <a:moveTo>
                  <a:pt x="0" y="0"/>
                </a:moveTo>
                <a:lnTo>
                  <a:pt x="4739834" y="0"/>
                </a:lnTo>
                <a:lnTo>
                  <a:pt x="4739834" y="4739834"/>
                </a:lnTo>
                <a:lnTo>
                  <a:pt x="0" y="473983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true" flipV="false" rot="9323710">
            <a:off x="15419880" y="1064567"/>
            <a:ext cx="2182490" cy="2215726"/>
          </a:xfrm>
          <a:custGeom>
            <a:avLst/>
            <a:gdLst/>
            <a:ahLst/>
            <a:cxnLst/>
            <a:rect r="r" b="b" t="t" l="l"/>
            <a:pathLst>
              <a:path h="2215726" w="2182490">
                <a:moveTo>
                  <a:pt x="2182490" y="0"/>
                </a:moveTo>
                <a:lnTo>
                  <a:pt x="0" y="0"/>
                </a:lnTo>
                <a:lnTo>
                  <a:pt x="0" y="2215726"/>
                </a:lnTo>
                <a:lnTo>
                  <a:pt x="2182490" y="2215726"/>
                </a:lnTo>
                <a:lnTo>
                  <a:pt x="218249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642428">
            <a:off x="16965164" y="7999605"/>
            <a:ext cx="1298545" cy="1861713"/>
          </a:xfrm>
          <a:custGeom>
            <a:avLst/>
            <a:gdLst/>
            <a:ahLst/>
            <a:cxnLst/>
            <a:rect r="r" b="b" t="t" l="l"/>
            <a:pathLst>
              <a:path h="1861713" w="1298545">
                <a:moveTo>
                  <a:pt x="0" y="0"/>
                </a:moveTo>
                <a:lnTo>
                  <a:pt x="1298545" y="0"/>
                </a:lnTo>
                <a:lnTo>
                  <a:pt x="1298545" y="1861714"/>
                </a:lnTo>
                <a:lnTo>
                  <a:pt x="0" y="186171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0" id="10"/>
          <p:cNvSpPr/>
          <p:nvPr/>
        </p:nvSpPr>
        <p:spPr>
          <a:xfrm flipH="true" flipV="false" rot="-2947305">
            <a:off x="1075238" y="230569"/>
            <a:ext cx="1782824" cy="2777771"/>
          </a:xfrm>
          <a:custGeom>
            <a:avLst/>
            <a:gdLst/>
            <a:ahLst/>
            <a:cxnLst/>
            <a:rect r="r" b="b" t="t" l="l"/>
            <a:pathLst>
              <a:path h="2777771" w="1782824">
                <a:moveTo>
                  <a:pt x="1782824" y="0"/>
                </a:moveTo>
                <a:lnTo>
                  <a:pt x="0" y="0"/>
                </a:lnTo>
                <a:lnTo>
                  <a:pt x="0" y="2777771"/>
                </a:lnTo>
                <a:lnTo>
                  <a:pt x="1782824" y="2777771"/>
                </a:lnTo>
                <a:lnTo>
                  <a:pt x="1782824"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1" id="11"/>
          <p:cNvSpPr/>
          <p:nvPr/>
        </p:nvSpPr>
        <p:spPr>
          <a:xfrm flipH="false" flipV="false" rot="0">
            <a:off x="153751" y="6819843"/>
            <a:ext cx="3952008" cy="3384356"/>
          </a:xfrm>
          <a:custGeom>
            <a:avLst/>
            <a:gdLst/>
            <a:ahLst/>
            <a:cxnLst/>
            <a:rect r="r" b="b" t="t" l="l"/>
            <a:pathLst>
              <a:path h="3384356" w="3952008">
                <a:moveTo>
                  <a:pt x="0" y="0"/>
                </a:moveTo>
                <a:lnTo>
                  <a:pt x="3952008" y="0"/>
                </a:lnTo>
                <a:lnTo>
                  <a:pt x="3952008" y="3384356"/>
                </a:lnTo>
                <a:lnTo>
                  <a:pt x="0" y="3384356"/>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2" id="12"/>
          <p:cNvSpPr/>
          <p:nvPr/>
        </p:nvSpPr>
        <p:spPr>
          <a:xfrm flipH="false" flipV="false" rot="0">
            <a:off x="10849961" y="7692690"/>
            <a:ext cx="2085646" cy="2475544"/>
          </a:xfrm>
          <a:custGeom>
            <a:avLst/>
            <a:gdLst/>
            <a:ahLst/>
            <a:cxnLst/>
            <a:rect r="r" b="b" t="t" l="l"/>
            <a:pathLst>
              <a:path h="2475544" w="2085646">
                <a:moveTo>
                  <a:pt x="0" y="0"/>
                </a:moveTo>
                <a:lnTo>
                  <a:pt x="2085646" y="0"/>
                </a:lnTo>
                <a:lnTo>
                  <a:pt x="2085646" y="2475544"/>
                </a:lnTo>
                <a:lnTo>
                  <a:pt x="0" y="2475544"/>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13" id="13"/>
          <p:cNvSpPr txBox="true"/>
          <p:nvPr/>
        </p:nvSpPr>
        <p:spPr>
          <a:xfrm rot="0">
            <a:off x="6372666" y="4344812"/>
            <a:ext cx="5620848" cy="1205231"/>
          </a:xfrm>
          <a:prstGeom prst="rect">
            <a:avLst/>
          </a:prstGeom>
        </p:spPr>
        <p:txBody>
          <a:bodyPr anchor="t" rtlCol="false" tIns="0" lIns="0" bIns="0" rIns="0">
            <a:spAutoFit/>
          </a:bodyPr>
          <a:lstStyle/>
          <a:p>
            <a:pPr algn="ctr">
              <a:lnSpc>
                <a:spcPts val="7700"/>
              </a:lnSpc>
            </a:pPr>
            <a:r>
              <a:rPr lang="en-US" b="true" sz="7700" spc="-446" u="sng">
                <a:solidFill>
                  <a:srgbClr val="000000"/>
                </a:solidFill>
                <a:latin typeface="Gaegu Bold"/>
                <a:ea typeface="Gaegu Bold"/>
                <a:cs typeface="Gaegu Bold"/>
                <a:sym typeface="Gaegu Bold"/>
              </a:rPr>
              <a:t>Hardneck</a:t>
            </a:r>
          </a:p>
        </p:txBody>
      </p:sp>
      <p:sp>
        <p:nvSpPr>
          <p:cNvPr name="TextBox 14" id="14"/>
          <p:cNvSpPr txBox="true"/>
          <p:nvPr/>
        </p:nvSpPr>
        <p:spPr>
          <a:xfrm rot="0">
            <a:off x="1966650" y="5599172"/>
            <a:ext cx="4244180" cy="2422291"/>
          </a:xfrm>
          <a:prstGeom prst="rect">
            <a:avLst/>
          </a:prstGeom>
        </p:spPr>
        <p:txBody>
          <a:bodyPr anchor="t" rtlCol="false" tIns="0" lIns="0" bIns="0" rIns="0">
            <a:spAutoFit/>
          </a:bodyPr>
          <a:lstStyle/>
          <a:p>
            <a:pPr algn="ctr">
              <a:lnSpc>
                <a:spcPts val="3841"/>
              </a:lnSpc>
            </a:pPr>
            <a:r>
              <a:rPr lang="en-US" b="true" sz="3001" spc="39">
                <a:solidFill>
                  <a:srgbClr val="000000"/>
                </a:solidFill>
                <a:latin typeface="Dosis Semi-Bold"/>
                <a:ea typeface="Dosis Semi-Bold"/>
                <a:cs typeface="Dosis Semi-Bold"/>
                <a:sym typeface="Dosis Semi-Bold"/>
              </a:rPr>
              <a:t>Mild-flavored with flexible stems, ideal for braiding and long storage (up to 9 months). Best suited for warmer climates.. </a:t>
            </a:r>
          </a:p>
        </p:txBody>
      </p:sp>
      <p:sp>
        <p:nvSpPr>
          <p:cNvPr name="TextBox 15" id="15"/>
          <p:cNvSpPr txBox="true"/>
          <p:nvPr/>
        </p:nvSpPr>
        <p:spPr>
          <a:xfrm rot="0">
            <a:off x="7116798" y="5599172"/>
            <a:ext cx="4244180" cy="2909038"/>
          </a:xfrm>
          <a:prstGeom prst="rect">
            <a:avLst/>
          </a:prstGeom>
        </p:spPr>
        <p:txBody>
          <a:bodyPr anchor="t" rtlCol="false" tIns="0" lIns="0" bIns="0" rIns="0">
            <a:spAutoFit/>
          </a:bodyPr>
          <a:lstStyle/>
          <a:p>
            <a:pPr algn="ctr">
              <a:lnSpc>
                <a:spcPts val="3841"/>
              </a:lnSpc>
            </a:pPr>
            <a:r>
              <a:rPr lang="en-US" b="true" sz="3001" spc="39">
                <a:solidFill>
                  <a:srgbClr val="000000"/>
                </a:solidFill>
                <a:latin typeface="Dosis Semi-Bold"/>
                <a:ea typeface="Dosis Semi-Bold"/>
                <a:cs typeface="Dosis Semi-Bold"/>
                <a:sym typeface="Dosis Semi-Bold"/>
              </a:rPr>
              <a:t> Strong, robust flavor with a stiff stem and produces edible scapes. Perfect for colder climates but has a shorter storage life (4-6 months).</a:t>
            </a:r>
          </a:p>
        </p:txBody>
      </p:sp>
      <p:sp>
        <p:nvSpPr>
          <p:cNvPr name="TextBox 16" id="16"/>
          <p:cNvSpPr txBox="true"/>
          <p:nvPr/>
        </p:nvSpPr>
        <p:spPr>
          <a:xfrm rot="0">
            <a:off x="12247273" y="4344812"/>
            <a:ext cx="5620848" cy="1205231"/>
          </a:xfrm>
          <a:prstGeom prst="rect">
            <a:avLst/>
          </a:prstGeom>
        </p:spPr>
        <p:txBody>
          <a:bodyPr anchor="t" rtlCol="false" tIns="0" lIns="0" bIns="0" rIns="0">
            <a:spAutoFit/>
          </a:bodyPr>
          <a:lstStyle/>
          <a:p>
            <a:pPr algn="ctr">
              <a:lnSpc>
                <a:spcPts val="7700"/>
              </a:lnSpc>
            </a:pPr>
            <a:r>
              <a:rPr lang="en-US" b="true" sz="7700" spc="-446" u="sng">
                <a:solidFill>
                  <a:srgbClr val="000000"/>
                </a:solidFill>
                <a:latin typeface="Gaegu Bold"/>
                <a:ea typeface="Gaegu Bold"/>
                <a:cs typeface="Gaegu Bold"/>
                <a:sym typeface="Gaegu Bold"/>
              </a:rPr>
              <a:t>Elephant</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1467" t="-10431" r="-2216" b="-13067"/>
            </a:stretch>
          </a:blipFill>
        </p:spPr>
      </p:sp>
      <p:sp>
        <p:nvSpPr>
          <p:cNvPr name="Freeform 3" id="3"/>
          <p:cNvSpPr/>
          <p:nvPr/>
        </p:nvSpPr>
        <p:spPr>
          <a:xfrm flipH="false" flipV="false" rot="0">
            <a:off x="4277878" y="-58851"/>
            <a:ext cx="10229362" cy="10229362"/>
          </a:xfrm>
          <a:custGeom>
            <a:avLst/>
            <a:gdLst/>
            <a:ahLst/>
            <a:cxnLst/>
            <a:rect r="r" b="b" t="t" l="l"/>
            <a:pathLst>
              <a:path h="10229362" w="10229362">
                <a:moveTo>
                  <a:pt x="0" y="0"/>
                </a:moveTo>
                <a:lnTo>
                  <a:pt x="10229363" y="0"/>
                </a:lnTo>
                <a:lnTo>
                  <a:pt x="10229363" y="10229363"/>
                </a:lnTo>
                <a:lnTo>
                  <a:pt x="0" y="10229363"/>
                </a:lnTo>
                <a:lnTo>
                  <a:pt x="0" y="0"/>
                </a:lnTo>
                <a:close/>
              </a:path>
            </a:pathLst>
          </a:custGeom>
          <a:blipFill>
            <a:blip r:embed="rId3"/>
            <a:stretch>
              <a:fillRect l="0" t="0" r="0" b="0"/>
            </a:stretch>
          </a:blipFill>
        </p:spPr>
      </p:sp>
      <p:sp>
        <p:nvSpPr>
          <p:cNvPr name="Freeform 4" id="4"/>
          <p:cNvSpPr/>
          <p:nvPr/>
        </p:nvSpPr>
        <p:spPr>
          <a:xfrm flipH="false" flipV="false" rot="-1051246">
            <a:off x="-2552417" y="-2884738"/>
            <a:ext cx="5104835" cy="5104835"/>
          </a:xfrm>
          <a:custGeom>
            <a:avLst/>
            <a:gdLst/>
            <a:ahLst/>
            <a:cxnLst/>
            <a:rect r="r" b="b" t="t" l="l"/>
            <a:pathLst>
              <a:path h="5104835" w="5104835">
                <a:moveTo>
                  <a:pt x="0" y="0"/>
                </a:moveTo>
                <a:lnTo>
                  <a:pt x="5104834" y="0"/>
                </a:lnTo>
                <a:lnTo>
                  <a:pt x="5104834" y="5104835"/>
                </a:lnTo>
                <a:lnTo>
                  <a:pt x="0" y="510483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3275443">
            <a:off x="8723896" y="288807"/>
            <a:ext cx="1337326" cy="1218183"/>
          </a:xfrm>
          <a:custGeom>
            <a:avLst/>
            <a:gdLst/>
            <a:ahLst/>
            <a:cxnLst/>
            <a:rect r="r" b="b" t="t" l="l"/>
            <a:pathLst>
              <a:path h="1218183" w="1337326">
                <a:moveTo>
                  <a:pt x="0" y="0"/>
                </a:moveTo>
                <a:lnTo>
                  <a:pt x="1337327" y="0"/>
                </a:lnTo>
                <a:lnTo>
                  <a:pt x="1337327" y="1218183"/>
                </a:lnTo>
                <a:lnTo>
                  <a:pt x="0" y="121818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5488621">
            <a:off x="12346820" y="3047732"/>
            <a:ext cx="2174492" cy="3388019"/>
          </a:xfrm>
          <a:custGeom>
            <a:avLst/>
            <a:gdLst/>
            <a:ahLst/>
            <a:cxnLst/>
            <a:rect r="r" b="b" t="t" l="l"/>
            <a:pathLst>
              <a:path h="3388019" w="2174492">
                <a:moveTo>
                  <a:pt x="0" y="0"/>
                </a:moveTo>
                <a:lnTo>
                  <a:pt x="2174493" y="0"/>
                </a:lnTo>
                <a:lnTo>
                  <a:pt x="2174493" y="3388019"/>
                </a:lnTo>
                <a:lnTo>
                  <a:pt x="0" y="338801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true" flipV="false" rot="4057876">
            <a:off x="7153581" y="-351199"/>
            <a:ext cx="1394952" cy="2759798"/>
          </a:xfrm>
          <a:custGeom>
            <a:avLst/>
            <a:gdLst/>
            <a:ahLst/>
            <a:cxnLst/>
            <a:rect r="r" b="b" t="t" l="l"/>
            <a:pathLst>
              <a:path h="2759798" w="1394952">
                <a:moveTo>
                  <a:pt x="1394952" y="0"/>
                </a:moveTo>
                <a:lnTo>
                  <a:pt x="0" y="0"/>
                </a:lnTo>
                <a:lnTo>
                  <a:pt x="0" y="2759798"/>
                </a:lnTo>
                <a:lnTo>
                  <a:pt x="1394952" y="2759798"/>
                </a:lnTo>
                <a:lnTo>
                  <a:pt x="1394952"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8" id="8"/>
          <p:cNvSpPr/>
          <p:nvPr/>
        </p:nvSpPr>
        <p:spPr>
          <a:xfrm flipH="false" flipV="false" rot="-1051246">
            <a:off x="15805535" y="8247789"/>
            <a:ext cx="5104835" cy="5104835"/>
          </a:xfrm>
          <a:custGeom>
            <a:avLst/>
            <a:gdLst/>
            <a:ahLst/>
            <a:cxnLst/>
            <a:rect r="r" b="b" t="t" l="l"/>
            <a:pathLst>
              <a:path h="5104835" w="5104835">
                <a:moveTo>
                  <a:pt x="0" y="0"/>
                </a:moveTo>
                <a:lnTo>
                  <a:pt x="5104835" y="0"/>
                </a:lnTo>
                <a:lnTo>
                  <a:pt x="5104835" y="5104835"/>
                </a:lnTo>
                <a:lnTo>
                  <a:pt x="0" y="510483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9" id="9"/>
          <p:cNvSpPr/>
          <p:nvPr/>
        </p:nvSpPr>
        <p:spPr>
          <a:xfrm flipH="false" flipV="false" rot="0">
            <a:off x="0" y="6172200"/>
            <a:ext cx="5018049" cy="4114800"/>
          </a:xfrm>
          <a:custGeom>
            <a:avLst/>
            <a:gdLst/>
            <a:ahLst/>
            <a:cxnLst/>
            <a:rect r="r" b="b" t="t" l="l"/>
            <a:pathLst>
              <a:path h="4114800" w="5018049">
                <a:moveTo>
                  <a:pt x="0" y="0"/>
                </a:moveTo>
                <a:lnTo>
                  <a:pt x="5018049" y="0"/>
                </a:lnTo>
                <a:lnTo>
                  <a:pt x="5018049" y="4114800"/>
                </a:lnTo>
                <a:lnTo>
                  <a:pt x="0" y="411480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0" id="10"/>
          <p:cNvSpPr/>
          <p:nvPr/>
        </p:nvSpPr>
        <p:spPr>
          <a:xfrm flipH="false" flipV="false" rot="0">
            <a:off x="14956684" y="83902"/>
            <a:ext cx="3331316" cy="2786191"/>
          </a:xfrm>
          <a:custGeom>
            <a:avLst/>
            <a:gdLst/>
            <a:ahLst/>
            <a:cxnLst/>
            <a:rect r="r" b="b" t="t" l="l"/>
            <a:pathLst>
              <a:path h="2786191" w="3331316">
                <a:moveTo>
                  <a:pt x="0" y="0"/>
                </a:moveTo>
                <a:lnTo>
                  <a:pt x="3331316" y="0"/>
                </a:lnTo>
                <a:lnTo>
                  <a:pt x="3331316" y="2786192"/>
                </a:lnTo>
                <a:lnTo>
                  <a:pt x="0" y="2786192"/>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grpSp>
        <p:nvGrpSpPr>
          <p:cNvPr name="Group 11" id="11"/>
          <p:cNvGrpSpPr/>
          <p:nvPr/>
        </p:nvGrpSpPr>
        <p:grpSpPr>
          <a:xfrm rot="0">
            <a:off x="9655791" y="7691566"/>
            <a:ext cx="6506789" cy="2019246"/>
            <a:chOff x="0" y="0"/>
            <a:chExt cx="8675718" cy="2692328"/>
          </a:xfrm>
        </p:grpSpPr>
        <p:sp>
          <p:nvSpPr>
            <p:cNvPr name="TextBox 12" id="12"/>
            <p:cNvSpPr txBox="true"/>
            <p:nvPr/>
          </p:nvSpPr>
          <p:spPr>
            <a:xfrm rot="0">
              <a:off x="16404" y="57150"/>
              <a:ext cx="8642910" cy="1095745"/>
            </a:xfrm>
            <a:prstGeom prst="rect">
              <a:avLst/>
            </a:prstGeom>
          </p:spPr>
          <p:txBody>
            <a:bodyPr anchor="t" rtlCol="false" tIns="0" lIns="0" bIns="0" rIns="0">
              <a:spAutoFit/>
            </a:bodyPr>
            <a:lstStyle/>
            <a:p>
              <a:pPr algn="ctr">
                <a:lnSpc>
                  <a:spcPts val="4941"/>
                </a:lnSpc>
              </a:pPr>
            </a:p>
          </p:txBody>
        </p:sp>
        <p:sp>
          <p:nvSpPr>
            <p:cNvPr name="TextBox 13" id="13"/>
            <p:cNvSpPr txBox="true"/>
            <p:nvPr/>
          </p:nvSpPr>
          <p:spPr>
            <a:xfrm rot="0">
              <a:off x="0" y="938970"/>
              <a:ext cx="8675718" cy="1753359"/>
            </a:xfrm>
            <a:prstGeom prst="rect">
              <a:avLst/>
            </a:prstGeom>
          </p:spPr>
          <p:txBody>
            <a:bodyPr anchor="t" rtlCol="false" tIns="0" lIns="0" bIns="0" rIns="0">
              <a:spAutoFit/>
            </a:bodyPr>
            <a:lstStyle/>
            <a:p>
              <a:pPr algn="ctr">
                <a:lnSpc>
                  <a:spcPts val="8420"/>
                </a:lnSpc>
              </a:pPr>
              <a:r>
                <a:rPr lang="en-US" sz="10396" spc="-311">
                  <a:solidFill>
                    <a:srgbClr val="FF7828"/>
                  </a:solidFill>
                  <a:latin typeface="Edo"/>
                  <a:ea typeface="Edo"/>
                  <a:cs typeface="Edo"/>
                  <a:sym typeface="Edo"/>
                </a:rPr>
                <a:t>Softneck</a:t>
              </a:r>
            </a:p>
          </p:txBody>
        </p:sp>
      </p:gr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1467" t="-10431" r="-2216" b="-13067"/>
            </a:stretch>
          </a:blipFill>
        </p:spPr>
      </p:sp>
      <p:sp>
        <p:nvSpPr>
          <p:cNvPr name="Freeform 3" id="3"/>
          <p:cNvSpPr/>
          <p:nvPr/>
        </p:nvSpPr>
        <p:spPr>
          <a:xfrm flipH="false" flipV="false" rot="0">
            <a:off x="4277878" y="-58851"/>
            <a:ext cx="10229362" cy="10229362"/>
          </a:xfrm>
          <a:custGeom>
            <a:avLst/>
            <a:gdLst/>
            <a:ahLst/>
            <a:cxnLst/>
            <a:rect r="r" b="b" t="t" l="l"/>
            <a:pathLst>
              <a:path h="10229362" w="10229362">
                <a:moveTo>
                  <a:pt x="0" y="0"/>
                </a:moveTo>
                <a:lnTo>
                  <a:pt x="10229363" y="0"/>
                </a:lnTo>
                <a:lnTo>
                  <a:pt x="10229363" y="10229363"/>
                </a:lnTo>
                <a:lnTo>
                  <a:pt x="0" y="10229363"/>
                </a:lnTo>
                <a:lnTo>
                  <a:pt x="0" y="0"/>
                </a:lnTo>
                <a:close/>
              </a:path>
            </a:pathLst>
          </a:custGeom>
          <a:blipFill>
            <a:blip r:embed="rId3"/>
            <a:stretch>
              <a:fillRect l="0" t="0" r="0" b="0"/>
            </a:stretch>
          </a:blipFill>
        </p:spPr>
      </p:sp>
      <p:sp>
        <p:nvSpPr>
          <p:cNvPr name="Freeform 4" id="4"/>
          <p:cNvSpPr/>
          <p:nvPr/>
        </p:nvSpPr>
        <p:spPr>
          <a:xfrm flipH="false" flipV="false" rot="-1051246">
            <a:off x="-2552417" y="-2884738"/>
            <a:ext cx="5104835" cy="5104835"/>
          </a:xfrm>
          <a:custGeom>
            <a:avLst/>
            <a:gdLst/>
            <a:ahLst/>
            <a:cxnLst/>
            <a:rect r="r" b="b" t="t" l="l"/>
            <a:pathLst>
              <a:path h="5104835" w="5104835">
                <a:moveTo>
                  <a:pt x="0" y="0"/>
                </a:moveTo>
                <a:lnTo>
                  <a:pt x="5104834" y="0"/>
                </a:lnTo>
                <a:lnTo>
                  <a:pt x="5104834" y="5104835"/>
                </a:lnTo>
                <a:lnTo>
                  <a:pt x="0" y="510483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3275443">
            <a:off x="10193792" y="229957"/>
            <a:ext cx="1337326" cy="1218183"/>
          </a:xfrm>
          <a:custGeom>
            <a:avLst/>
            <a:gdLst/>
            <a:ahLst/>
            <a:cxnLst/>
            <a:rect r="r" b="b" t="t" l="l"/>
            <a:pathLst>
              <a:path h="1218183" w="1337326">
                <a:moveTo>
                  <a:pt x="0" y="0"/>
                </a:moveTo>
                <a:lnTo>
                  <a:pt x="1337327" y="0"/>
                </a:lnTo>
                <a:lnTo>
                  <a:pt x="1337327" y="1218183"/>
                </a:lnTo>
                <a:lnTo>
                  <a:pt x="0" y="121818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5488621">
            <a:off x="11496681" y="4029677"/>
            <a:ext cx="2174492" cy="3388019"/>
          </a:xfrm>
          <a:custGeom>
            <a:avLst/>
            <a:gdLst/>
            <a:ahLst/>
            <a:cxnLst/>
            <a:rect r="r" b="b" t="t" l="l"/>
            <a:pathLst>
              <a:path h="3388019" w="2174492">
                <a:moveTo>
                  <a:pt x="0" y="0"/>
                </a:moveTo>
                <a:lnTo>
                  <a:pt x="2174492" y="0"/>
                </a:lnTo>
                <a:lnTo>
                  <a:pt x="2174492" y="3388019"/>
                </a:lnTo>
                <a:lnTo>
                  <a:pt x="0" y="338801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true" flipV="false" rot="4057876">
            <a:off x="7840453" y="490300"/>
            <a:ext cx="1394952" cy="2759798"/>
          </a:xfrm>
          <a:custGeom>
            <a:avLst/>
            <a:gdLst/>
            <a:ahLst/>
            <a:cxnLst/>
            <a:rect r="r" b="b" t="t" l="l"/>
            <a:pathLst>
              <a:path h="2759798" w="1394952">
                <a:moveTo>
                  <a:pt x="1394952" y="0"/>
                </a:moveTo>
                <a:lnTo>
                  <a:pt x="0" y="0"/>
                </a:lnTo>
                <a:lnTo>
                  <a:pt x="0" y="2759798"/>
                </a:lnTo>
                <a:lnTo>
                  <a:pt x="1394952" y="2759798"/>
                </a:lnTo>
                <a:lnTo>
                  <a:pt x="1394952"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8" id="8"/>
          <p:cNvSpPr/>
          <p:nvPr/>
        </p:nvSpPr>
        <p:spPr>
          <a:xfrm flipH="false" flipV="false" rot="-1051246">
            <a:off x="15805535" y="8247789"/>
            <a:ext cx="5104835" cy="5104835"/>
          </a:xfrm>
          <a:custGeom>
            <a:avLst/>
            <a:gdLst/>
            <a:ahLst/>
            <a:cxnLst/>
            <a:rect r="r" b="b" t="t" l="l"/>
            <a:pathLst>
              <a:path h="5104835" w="5104835">
                <a:moveTo>
                  <a:pt x="0" y="0"/>
                </a:moveTo>
                <a:lnTo>
                  <a:pt x="5104835" y="0"/>
                </a:lnTo>
                <a:lnTo>
                  <a:pt x="5104835" y="5104835"/>
                </a:lnTo>
                <a:lnTo>
                  <a:pt x="0" y="510483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9" id="9"/>
          <p:cNvSpPr/>
          <p:nvPr/>
        </p:nvSpPr>
        <p:spPr>
          <a:xfrm flipH="false" flipV="false" rot="0">
            <a:off x="603024" y="6327506"/>
            <a:ext cx="3484354" cy="3959494"/>
          </a:xfrm>
          <a:custGeom>
            <a:avLst/>
            <a:gdLst/>
            <a:ahLst/>
            <a:cxnLst/>
            <a:rect r="r" b="b" t="t" l="l"/>
            <a:pathLst>
              <a:path h="3959494" w="3484354">
                <a:moveTo>
                  <a:pt x="0" y="0"/>
                </a:moveTo>
                <a:lnTo>
                  <a:pt x="3484354" y="0"/>
                </a:lnTo>
                <a:lnTo>
                  <a:pt x="3484354" y="3959494"/>
                </a:lnTo>
                <a:lnTo>
                  <a:pt x="0" y="3959494"/>
                </a:lnTo>
                <a:lnTo>
                  <a:pt x="0" y="0"/>
                </a:lnTo>
                <a:close/>
              </a:path>
            </a:pathLst>
          </a:custGeom>
          <a:blipFill>
            <a:blip r:embed="rId12"/>
            <a:stretch>
              <a:fillRect l="0" t="0" r="0" b="0"/>
            </a:stretch>
          </a:blipFill>
        </p:spPr>
      </p:sp>
      <p:sp>
        <p:nvSpPr>
          <p:cNvPr name="Freeform 10" id="10"/>
          <p:cNvSpPr/>
          <p:nvPr/>
        </p:nvSpPr>
        <p:spPr>
          <a:xfrm flipH="false" flipV="false" rot="0">
            <a:off x="14762103" y="0"/>
            <a:ext cx="3595849" cy="2503610"/>
          </a:xfrm>
          <a:custGeom>
            <a:avLst/>
            <a:gdLst/>
            <a:ahLst/>
            <a:cxnLst/>
            <a:rect r="r" b="b" t="t" l="l"/>
            <a:pathLst>
              <a:path h="2503610" w="3595849">
                <a:moveTo>
                  <a:pt x="0" y="0"/>
                </a:moveTo>
                <a:lnTo>
                  <a:pt x="3595850" y="0"/>
                </a:lnTo>
                <a:lnTo>
                  <a:pt x="3595850" y="2503610"/>
                </a:lnTo>
                <a:lnTo>
                  <a:pt x="0" y="2503610"/>
                </a:lnTo>
                <a:lnTo>
                  <a:pt x="0" y="0"/>
                </a:lnTo>
                <a:close/>
              </a:path>
            </a:pathLst>
          </a:custGeom>
          <a:blipFill>
            <a:blip r:embed="rId13"/>
            <a:stretch>
              <a:fillRect l="0" t="0" r="0" b="0"/>
            </a:stretch>
          </a:blipFill>
        </p:spPr>
      </p:sp>
      <p:grpSp>
        <p:nvGrpSpPr>
          <p:cNvPr name="Group 11" id="11"/>
          <p:cNvGrpSpPr/>
          <p:nvPr/>
        </p:nvGrpSpPr>
        <p:grpSpPr>
          <a:xfrm rot="0">
            <a:off x="7458104" y="7597792"/>
            <a:ext cx="7509229" cy="2330333"/>
            <a:chOff x="0" y="0"/>
            <a:chExt cx="10012305" cy="3107110"/>
          </a:xfrm>
        </p:grpSpPr>
        <p:sp>
          <p:nvSpPr>
            <p:cNvPr name="TextBox 12" id="12"/>
            <p:cNvSpPr txBox="true"/>
            <p:nvPr/>
          </p:nvSpPr>
          <p:spPr>
            <a:xfrm rot="0">
              <a:off x="18931" y="57150"/>
              <a:ext cx="9974443" cy="1273361"/>
            </a:xfrm>
            <a:prstGeom prst="rect">
              <a:avLst/>
            </a:prstGeom>
          </p:spPr>
          <p:txBody>
            <a:bodyPr anchor="t" rtlCol="false" tIns="0" lIns="0" bIns="0" rIns="0">
              <a:spAutoFit/>
            </a:bodyPr>
            <a:lstStyle/>
            <a:p>
              <a:pPr algn="ctr">
                <a:lnSpc>
                  <a:spcPts val="5702"/>
                </a:lnSpc>
              </a:pPr>
            </a:p>
          </p:txBody>
        </p:sp>
        <p:sp>
          <p:nvSpPr>
            <p:cNvPr name="TextBox 13" id="13"/>
            <p:cNvSpPr txBox="true"/>
            <p:nvPr/>
          </p:nvSpPr>
          <p:spPr>
            <a:xfrm rot="0">
              <a:off x="0" y="1076958"/>
              <a:ext cx="10012305" cy="2030152"/>
            </a:xfrm>
            <a:prstGeom prst="rect">
              <a:avLst/>
            </a:prstGeom>
          </p:spPr>
          <p:txBody>
            <a:bodyPr anchor="t" rtlCol="false" tIns="0" lIns="0" bIns="0" rIns="0">
              <a:spAutoFit/>
            </a:bodyPr>
            <a:lstStyle/>
            <a:p>
              <a:pPr algn="ctr">
                <a:lnSpc>
                  <a:spcPts val="9718"/>
                </a:lnSpc>
              </a:pPr>
              <a:r>
                <a:rPr lang="en-US" sz="11997" spc="-359">
                  <a:solidFill>
                    <a:srgbClr val="FF7828"/>
                  </a:solidFill>
                  <a:latin typeface="Edo"/>
                  <a:ea typeface="Edo"/>
                  <a:cs typeface="Edo"/>
                  <a:sym typeface="Edo"/>
                </a:rPr>
                <a:t>Hardneck</a:t>
              </a:r>
            </a:p>
          </p:txBody>
        </p:sp>
      </p:gr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1467" t="-10431" r="-2216" b="-13067"/>
            </a:stretch>
          </a:blipFill>
        </p:spPr>
      </p:sp>
      <p:sp>
        <p:nvSpPr>
          <p:cNvPr name="Freeform 3" id="3"/>
          <p:cNvSpPr/>
          <p:nvPr/>
        </p:nvSpPr>
        <p:spPr>
          <a:xfrm flipH="false" flipV="false" rot="0">
            <a:off x="10722485" y="-440013"/>
            <a:ext cx="8446332" cy="11167026"/>
          </a:xfrm>
          <a:custGeom>
            <a:avLst/>
            <a:gdLst/>
            <a:ahLst/>
            <a:cxnLst/>
            <a:rect r="r" b="b" t="t" l="l"/>
            <a:pathLst>
              <a:path h="11167026" w="8446332">
                <a:moveTo>
                  <a:pt x="0" y="0"/>
                </a:moveTo>
                <a:lnTo>
                  <a:pt x="8446333" y="0"/>
                </a:lnTo>
                <a:lnTo>
                  <a:pt x="8446333" y="11167026"/>
                </a:lnTo>
                <a:lnTo>
                  <a:pt x="0" y="1116702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13155414" y="7773216"/>
            <a:ext cx="398427" cy="581645"/>
          </a:xfrm>
          <a:custGeom>
            <a:avLst/>
            <a:gdLst/>
            <a:ahLst/>
            <a:cxnLst/>
            <a:rect r="r" b="b" t="t" l="l"/>
            <a:pathLst>
              <a:path h="581645" w="398427">
                <a:moveTo>
                  <a:pt x="0" y="0"/>
                </a:moveTo>
                <a:lnTo>
                  <a:pt x="398427" y="0"/>
                </a:lnTo>
                <a:lnTo>
                  <a:pt x="398427" y="581645"/>
                </a:lnTo>
                <a:lnTo>
                  <a:pt x="0" y="581645"/>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5" id="5"/>
          <p:cNvGrpSpPr>
            <a:grpSpLocks noChangeAspect="true"/>
          </p:cNvGrpSpPr>
          <p:nvPr/>
        </p:nvGrpSpPr>
        <p:grpSpPr>
          <a:xfrm rot="0">
            <a:off x="12245129" y="466987"/>
            <a:ext cx="5537976" cy="9353026"/>
            <a:chOff x="0" y="0"/>
            <a:chExt cx="13716000" cy="23164800"/>
          </a:xfrm>
        </p:grpSpPr>
        <p:sp>
          <p:nvSpPr>
            <p:cNvPr name="Freeform 6" id="6"/>
            <p:cNvSpPr/>
            <p:nvPr/>
          </p:nvSpPr>
          <p:spPr>
            <a:xfrm flipH="false" flipV="false" rot="0">
              <a:off x="0" y="0"/>
              <a:ext cx="13716000" cy="23164800"/>
            </a:xfrm>
            <a:custGeom>
              <a:avLst/>
              <a:gdLst/>
              <a:ahLst/>
              <a:cxnLst/>
              <a:rect r="r" b="b" t="t" l="l"/>
              <a:pathLst>
                <a:path h="23164800" w="13716000">
                  <a:moveTo>
                    <a:pt x="13716000" y="23164800"/>
                  </a:moveTo>
                  <a:lnTo>
                    <a:pt x="0" y="23164800"/>
                  </a:lnTo>
                  <a:lnTo>
                    <a:pt x="0" y="0"/>
                  </a:lnTo>
                  <a:lnTo>
                    <a:pt x="13716000" y="0"/>
                  </a:lnTo>
                  <a:lnTo>
                    <a:pt x="13716000" y="23164800"/>
                  </a:lnTo>
                  <a:close/>
                </a:path>
              </a:pathLst>
            </a:custGeom>
            <a:blipFill>
              <a:blip r:embed="rId7"/>
              <a:stretch>
                <a:fillRect l="0" t="-178" r="0" b="-178"/>
              </a:stretch>
            </a:blipFill>
          </p:spPr>
        </p:sp>
        <p:sp>
          <p:nvSpPr>
            <p:cNvPr name="Freeform 7" id="7"/>
            <p:cNvSpPr/>
            <p:nvPr/>
          </p:nvSpPr>
          <p:spPr>
            <a:xfrm flipH="false" flipV="false" rot="0">
              <a:off x="609600" y="2095500"/>
              <a:ext cx="12496800" cy="18973800"/>
            </a:xfrm>
            <a:custGeom>
              <a:avLst/>
              <a:gdLst/>
              <a:ahLst/>
              <a:cxnLst/>
              <a:rect r="r" b="b" t="t" l="l"/>
              <a:pathLst>
                <a:path h="18973800" w="12496800">
                  <a:moveTo>
                    <a:pt x="12496800" y="18973800"/>
                  </a:moveTo>
                  <a:lnTo>
                    <a:pt x="0" y="18973800"/>
                  </a:lnTo>
                  <a:lnTo>
                    <a:pt x="0" y="0"/>
                  </a:lnTo>
                  <a:lnTo>
                    <a:pt x="12496800" y="0"/>
                  </a:lnTo>
                  <a:lnTo>
                    <a:pt x="12496800" y="18973800"/>
                  </a:lnTo>
                  <a:close/>
                </a:path>
              </a:pathLst>
            </a:custGeom>
            <a:blipFill>
              <a:blip r:embed="rId8"/>
              <a:stretch>
                <a:fillRect l="-578" t="0" r="-578" b="0"/>
              </a:stretch>
            </a:blipFill>
          </p:spPr>
        </p:sp>
      </p:grpSp>
      <p:sp>
        <p:nvSpPr>
          <p:cNvPr name="Freeform 8" id="8"/>
          <p:cNvSpPr/>
          <p:nvPr/>
        </p:nvSpPr>
        <p:spPr>
          <a:xfrm flipH="false" flipV="false" rot="110282">
            <a:off x="423418" y="160763"/>
            <a:ext cx="10076639" cy="3255465"/>
          </a:xfrm>
          <a:custGeom>
            <a:avLst/>
            <a:gdLst/>
            <a:ahLst/>
            <a:cxnLst/>
            <a:rect r="r" b="b" t="t" l="l"/>
            <a:pathLst>
              <a:path h="3255465" w="10076639">
                <a:moveTo>
                  <a:pt x="0" y="0"/>
                </a:moveTo>
                <a:lnTo>
                  <a:pt x="10076640" y="0"/>
                </a:lnTo>
                <a:lnTo>
                  <a:pt x="10076640" y="3255466"/>
                </a:lnTo>
                <a:lnTo>
                  <a:pt x="0" y="3255466"/>
                </a:lnTo>
                <a:lnTo>
                  <a:pt x="0" y="0"/>
                </a:lnTo>
                <a:close/>
              </a:path>
            </a:pathLst>
          </a:custGeom>
          <a:blipFill>
            <a:blip r:embed="rId9"/>
            <a:stretch>
              <a:fillRect l="-1487" t="-22848" r="0" b="-10659"/>
            </a:stretch>
          </a:blipFill>
        </p:spPr>
      </p:sp>
      <p:sp>
        <p:nvSpPr>
          <p:cNvPr name="TextBox 9" id="9"/>
          <p:cNvSpPr txBox="true"/>
          <p:nvPr/>
        </p:nvSpPr>
        <p:spPr>
          <a:xfrm rot="0">
            <a:off x="1028700" y="149803"/>
            <a:ext cx="9087801" cy="2944906"/>
          </a:xfrm>
          <a:prstGeom prst="rect">
            <a:avLst/>
          </a:prstGeom>
        </p:spPr>
        <p:txBody>
          <a:bodyPr anchor="t" rtlCol="false" tIns="0" lIns="0" bIns="0" rIns="0">
            <a:spAutoFit/>
          </a:bodyPr>
          <a:lstStyle/>
          <a:p>
            <a:pPr algn="l">
              <a:lnSpc>
                <a:spcPts val="7175"/>
              </a:lnSpc>
            </a:pPr>
            <a:r>
              <a:rPr lang="en-US" sz="7552" spc="-506" b="true">
                <a:solidFill>
                  <a:srgbClr val="000000"/>
                </a:solidFill>
                <a:latin typeface="Gaegu Bold"/>
                <a:ea typeface="Gaegu Bold"/>
                <a:cs typeface="Gaegu Bold"/>
                <a:sym typeface="Gaegu Bold"/>
              </a:rPr>
              <a:t>Sunlight and Soil – </a:t>
            </a:r>
          </a:p>
          <a:p>
            <a:pPr algn="l">
              <a:lnSpc>
                <a:spcPts val="7175"/>
              </a:lnSpc>
            </a:pPr>
            <a:r>
              <a:rPr lang="en-US" sz="7552" spc="-506" b="true">
                <a:solidFill>
                  <a:srgbClr val="000000"/>
                </a:solidFill>
                <a:latin typeface="Gaegu Bold"/>
                <a:ea typeface="Gaegu Bold"/>
                <a:cs typeface="Gaegu Bold"/>
                <a:sym typeface="Gaegu Bold"/>
              </a:rPr>
              <a:t>What Garlic Needs to Thrive</a:t>
            </a:r>
          </a:p>
        </p:txBody>
      </p:sp>
      <p:sp>
        <p:nvSpPr>
          <p:cNvPr name="TextBox 10" id="10"/>
          <p:cNvSpPr txBox="true"/>
          <p:nvPr/>
        </p:nvSpPr>
        <p:spPr>
          <a:xfrm rot="0">
            <a:off x="671031" y="3763538"/>
            <a:ext cx="9445470" cy="3671570"/>
          </a:xfrm>
          <a:prstGeom prst="rect">
            <a:avLst/>
          </a:prstGeom>
        </p:spPr>
        <p:txBody>
          <a:bodyPr anchor="t" rtlCol="false" tIns="0" lIns="0" bIns="0" rIns="0">
            <a:spAutoFit/>
          </a:bodyPr>
          <a:lstStyle/>
          <a:p>
            <a:pPr algn="l" marL="755649" indent="-377824" lvl="1">
              <a:lnSpc>
                <a:spcPts val="4164"/>
              </a:lnSpc>
              <a:buFont typeface="Arial"/>
              <a:buChar char="•"/>
            </a:pPr>
            <a:r>
              <a:rPr lang="en-US" b="true" sz="3499">
                <a:solidFill>
                  <a:srgbClr val="000000"/>
                </a:solidFill>
                <a:latin typeface="Dosis Semi-Bold"/>
                <a:ea typeface="Dosis Semi-Bold"/>
                <a:cs typeface="Dosis Semi-Bold"/>
                <a:sym typeface="Dosis Semi-Bold"/>
              </a:rPr>
              <a:t>Full sun (6-8 hours a day) is critical for bulb development.</a:t>
            </a:r>
          </a:p>
          <a:p>
            <a:pPr algn="l" marL="755649" indent="-377824" lvl="1">
              <a:lnSpc>
                <a:spcPts val="4164"/>
              </a:lnSpc>
              <a:buFont typeface="Arial"/>
              <a:buChar char="•"/>
            </a:pPr>
            <a:r>
              <a:rPr lang="en-US" b="true" sz="3499">
                <a:solidFill>
                  <a:srgbClr val="000000"/>
                </a:solidFill>
                <a:latin typeface="Dosis Semi-Bold"/>
                <a:ea typeface="Dosis Semi-Bold"/>
                <a:cs typeface="Dosis Semi-Bold"/>
                <a:sym typeface="Dosis Semi-Bold"/>
              </a:rPr>
              <a:t>Well-draining, loose soil is essential—work in plenty of compost.</a:t>
            </a:r>
          </a:p>
          <a:p>
            <a:pPr algn="l" marL="755649" indent="-377824" lvl="1">
              <a:lnSpc>
                <a:spcPts val="4164"/>
              </a:lnSpc>
              <a:buFont typeface="Arial"/>
              <a:buChar char="•"/>
            </a:pPr>
            <a:r>
              <a:rPr lang="en-US" b="true" sz="3499">
                <a:solidFill>
                  <a:srgbClr val="000000"/>
                </a:solidFill>
                <a:latin typeface="Dosis Semi-Bold"/>
                <a:ea typeface="Dosis Semi-Bold"/>
                <a:cs typeface="Dosis Semi-Bold"/>
                <a:sym typeface="Dosis Semi-Bold"/>
              </a:rPr>
              <a:t>Nitrogen-rich fertilizer helps boost leaf growth for larger bulbs.</a:t>
            </a:r>
          </a:p>
          <a:p>
            <a:pPr algn="l">
              <a:lnSpc>
                <a:spcPts val="4164"/>
              </a:lnSpc>
            </a:pPr>
          </a:p>
        </p:txBody>
      </p:sp>
      <p:sp>
        <p:nvSpPr>
          <p:cNvPr name="Freeform 11" id="11"/>
          <p:cNvSpPr/>
          <p:nvPr/>
        </p:nvSpPr>
        <p:spPr>
          <a:xfrm flipH="false" flipV="false" rot="2492686">
            <a:off x="8287833" y="2482912"/>
            <a:ext cx="2320821" cy="1223595"/>
          </a:xfrm>
          <a:custGeom>
            <a:avLst/>
            <a:gdLst/>
            <a:ahLst/>
            <a:cxnLst/>
            <a:rect r="r" b="b" t="t" l="l"/>
            <a:pathLst>
              <a:path h="1223595" w="2320821">
                <a:moveTo>
                  <a:pt x="0" y="0"/>
                </a:moveTo>
                <a:lnTo>
                  <a:pt x="2320820" y="0"/>
                </a:lnTo>
                <a:lnTo>
                  <a:pt x="2320820" y="1223595"/>
                </a:lnTo>
                <a:lnTo>
                  <a:pt x="0" y="1223595"/>
                </a:lnTo>
                <a:lnTo>
                  <a:pt x="0" y="0"/>
                </a:lnTo>
                <a:close/>
              </a:path>
            </a:pathLst>
          </a:custGeom>
          <a:blipFill>
            <a:blip r:embed="rId10"/>
            <a:stretch>
              <a:fillRect l="0" t="0" r="0" b="0"/>
            </a:stretch>
          </a:blipFill>
        </p:spPr>
      </p:sp>
      <p:sp>
        <p:nvSpPr>
          <p:cNvPr name="Freeform 12" id="12"/>
          <p:cNvSpPr/>
          <p:nvPr/>
        </p:nvSpPr>
        <p:spPr>
          <a:xfrm flipH="false" flipV="false" rot="-6392828">
            <a:off x="903346" y="7287102"/>
            <a:ext cx="1900654" cy="2961358"/>
          </a:xfrm>
          <a:custGeom>
            <a:avLst/>
            <a:gdLst/>
            <a:ahLst/>
            <a:cxnLst/>
            <a:rect r="r" b="b" t="t" l="l"/>
            <a:pathLst>
              <a:path h="2961358" w="1900654">
                <a:moveTo>
                  <a:pt x="0" y="0"/>
                </a:moveTo>
                <a:lnTo>
                  <a:pt x="1900653" y="0"/>
                </a:lnTo>
                <a:lnTo>
                  <a:pt x="1900653" y="2961358"/>
                </a:lnTo>
                <a:lnTo>
                  <a:pt x="0" y="2961358"/>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13" id="13"/>
          <p:cNvSpPr/>
          <p:nvPr/>
        </p:nvSpPr>
        <p:spPr>
          <a:xfrm flipH="false" flipV="false" rot="0">
            <a:off x="3824243" y="6829374"/>
            <a:ext cx="5103506" cy="3457626"/>
          </a:xfrm>
          <a:custGeom>
            <a:avLst/>
            <a:gdLst/>
            <a:ahLst/>
            <a:cxnLst/>
            <a:rect r="r" b="b" t="t" l="l"/>
            <a:pathLst>
              <a:path h="3457626" w="5103506">
                <a:moveTo>
                  <a:pt x="0" y="0"/>
                </a:moveTo>
                <a:lnTo>
                  <a:pt x="5103507" y="0"/>
                </a:lnTo>
                <a:lnTo>
                  <a:pt x="5103507" y="3457626"/>
                </a:lnTo>
                <a:lnTo>
                  <a:pt x="0" y="3457626"/>
                </a:lnTo>
                <a:lnTo>
                  <a:pt x="0" y="0"/>
                </a:lnTo>
                <a:close/>
              </a:path>
            </a:pathLst>
          </a:custGeom>
          <a:blipFill>
            <a:blip r:embed="rId13"/>
            <a:stretch>
              <a:fillRect l="0" t="0" r="0" b="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1467" t="-10431" r="-2216" b="-13067"/>
            </a:stretch>
          </a:blipFill>
        </p:spPr>
      </p:sp>
      <p:sp>
        <p:nvSpPr>
          <p:cNvPr name="Freeform 3" id="3"/>
          <p:cNvSpPr/>
          <p:nvPr/>
        </p:nvSpPr>
        <p:spPr>
          <a:xfrm flipH="false" flipV="false" rot="-380265">
            <a:off x="1360381" y="1102701"/>
            <a:ext cx="12602964" cy="16662573"/>
          </a:xfrm>
          <a:custGeom>
            <a:avLst/>
            <a:gdLst/>
            <a:ahLst/>
            <a:cxnLst/>
            <a:rect r="r" b="b" t="t" l="l"/>
            <a:pathLst>
              <a:path h="16662573" w="12602964">
                <a:moveTo>
                  <a:pt x="0" y="0"/>
                </a:moveTo>
                <a:lnTo>
                  <a:pt x="12602964" y="0"/>
                </a:lnTo>
                <a:lnTo>
                  <a:pt x="12602964" y="16662572"/>
                </a:lnTo>
                <a:lnTo>
                  <a:pt x="0" y="1666257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12301529" y="4719169"/>
            <a:ext cx="6697638" cy="5140437"/>
          </a:xfrm>
          <a:custGeom>
            <a:avLst/>
            <a:gdLst/>
            <a:ahLst/>
            <a:cxnLst/>
            <a:rect r="r" b="b" t="t" l="l"/>
            <a:pathLst>
              <a:path h="5140437" w="6697638">
                <a:moveTo>
                  <a:pt x="0" y="0"/>
                </a:moveTo>
                <a:lnTo>
                  <a:pt x="6697639" y="0"/>
                </a:lnTo>
                <a:lnTo>
                  <a:pt x="6697639" y="5140437"/>
                </a:lnTo>
                <a:lnTo>
                  <a:pt x="0" y="514043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1388038">
            <a:off x="14173390" y="434465"/>
            <a:ext cx="1342255" cy="1924380"/>
          </a:xfrm>
          <a:custGeom>
            <a:avLst/>
            <a:gdLst/>
            <a:ahLst/>
            <a:cxnLst/>
            <a:rect r="r" b="b" t="t" l="l"/>
            <a:pathLst>
              <a:path h="1924380" w="1342255">
                <a:moveTo>
                  <a:pt x="0" y="0"/>
                </a:moveTo>
                <a:lnTo>
                  <a:pt x="1342255" y="0"/>
                </a:lnTo>
                <a:lnTo>
                  <a:pt x="1342255" y="1924380"/>
                </a:lnTo>
                <a:lnTo>
                  <a:pt x="0" y="192438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true" flipV="true" rot="-4173535">
            <a:off x="14814494" y="519638"/>
            <a:ext cx="4200691" cy="4451599"/>
          </a:xfrm>
          <a:custGeom>
            <a:avLst/>
            <a:gdLst/>
            <a:ahLst/>
            <a:cxnLst/>
            <a:rect r="r" b="b" t="t" l="l"/>
            <a:pathLst>
              <a:path h="4451599" w="4200691">
                <a:moveTo>
                  <a:pt x="4200691" y="4451599"/>
                </a:moveTo>
                <a:lnTo>
                  <a:pt x="0" y="4451599"/>
                </a:lnTo>
                <a:lnTo>
                  <a:pt x="0" y="0"/>
                </a:lnTo>
                <a:lnTo>
                  <a:pt x="4200691" y="0"/>
                </a:lnTo>
                <a:lnTo>
                  <a:pt x="4200691" y="4451599"/>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0">
            <a:off x="9144000" y="4378231"/>
            <a:ext cx="3828171" cy="5822313"/>
          </a:xfrm>
          <a:custGeom>
            <a:avLst/>
            <a:gdLst/>
            <a:ahLst/>
            <a:cxnLst/>
            <a:rect r="r" b="b" t="t" l="l"/>
            <a:pathLst>
              <a:path h="5822313" w="3828171">
                <a:moveTo>
                  <a:pt x="0" y="0"/>
                </a:moveTo>
                <a:lnTo>
                  <a:pt x="3828171" y="0"/>
                </a:lnTo>
                <a:lnTo>
                  <a:pt x="3828171" y="5822313"/>
                </a:lnTo>
                <a:lnTo>
                  <a:pt x="0" y="5822313"/>
                </a:lnTo>
                <a:lnTo>
                  <a:pt x="0" y="0"/>
                </a:lnTo>
                <a:close/>
              </a:path>
            </a:pathLst>
          </a:custGeom>
          <a:blipFill>
            <a:blip r:embed="rId11"/>
            <a:stretch>
              <a:fillRect l="0" t="0" r="0" b="0"/>
            </a:stretch>
          </a:blipFill>
        </p:spPr>
      </p:sp>
      <p:sp>
        <p:nvSpPr>
          <p:cNvPr name="Freeform 8" id="8"/>
          <p:cNvSpPr/>
          <p:nvPr/>
        </p:nvSpPr>
        <p:spPr>
          <a:xfrm flipH="false" flipV="false" rot="0">
            <a:off x="4574794" y="7274439"/>
            <a:ext cx="2618864" cy="2926105"/>
          </a:xfrm>
          <a:custGeom>
            <a:avLst/>
            <a:gdLst/>
            <a:ahLst/>
            <a:cxnLst/>
            <a:rect r="r" b="b" t="t" l="l"/>
            <a:pathLst>
              <a:path h="2926105" w="2618864">
                <a:moveTo>
                  <a:pt x="0" y="0"/>
                </a:moveTo>
                <a:lnTo>
                  <a:pt x="2618864" y="0"/>
                </a:lnTo>
                <a:lnTo>
                  <a:pt x="2618864" y="2926105"/>
                </a:lnTo>
                <a:lnTo>
                  <a:pt x="0" y="2926105"/>
                </a:lnTo>
                <a:lnTo>
                  <a:pt x="0" y="0"/>
                </a:lnTo>
                <a:close/>
              </a:path>
            </a:pathLst>
          </a:custGeom>
          <a:blipFill>
            <a:blip r:embed="rId12"/>
            <a:stretch>
              <a:fillRect l="0" t="0" r="0" b="0"/>
            </a:stretch>
          </a:blipFill>
        </p:spPr>
      </p:sp>
      <p:sp>
        <p:nvSpPr>
          <p:cNvPr name="TextBox 9" id="9"/>
          <p:cNvSpPr txBox="true"/>
          <p:nvPr/>
        </p:nvSpPr>
        <p:spPr>
          <a:xfrm rot="-381588">
            <a:off x="2037675" y="1023883"/>
            <a:ext cx="10311965" cy="1708368"/>
          </a:xfrm>
          <a:prstGeom prst="rect">
            <a:avLst/>
          </a:prstGeom>
        </p:spPr>
        <p:txBody>
          <a:bodyPr anchor="t" rtlCol="false" tIns="0" lIns="0" bIns="0" rIns="0">
            <a:spAutoFit/>
          </a:bodyPr>
          <a:lstStyle/>
          <a:p>
            <a:pPr algn="l">
              <a:lnSpc>
                <a:spcPts val="10666"/>
              </a:lnSpc>
            </a:pPr>
            <a:r>
              <a:rPr lang="en-US" sz="11227" spc="-752" b="true">
                <a:solidFill>
                  <a:srgbClr val="000000"/>
                </a:solidFill>
                <a:latin typeface="Gaegu Bold"/>
                <a:ea typeface="Gaegu Bold"/>
                <a:cs typeface="Gaegu Bold"/>
                <a:sym typeface="Gaegu Bold"/>
              </a:rPr>
              <a:t> Preparing the Soil</a:t>
            </a:r>
          </a:p>
        </p:txBody>
      </p:sp>
      <p:sp>
        <p:nvSpPr>
          <p:cNvPr name="TextBox 10" id="10"/>
          <p:cNvSpPr txBox="true"/>
          <p:nvPr/>
        </p:nvSpPr>
        <p:spPr>
          <a:xfrm rot="-406801">
            <a:off x="2800830" y="3150713"/>
            <a:ext cx="8050700" cy="3976116"/>
          </a:xfrm>
          <a:prstGeom prst="rect">
            <a:avLst/>
          </a:prstGeom>
        </p:spPr>
        <p:txBody>
          <a:bodyPr anchor="t" rtlCol="false" tIns="0" lIns="0" bIns="0" rIns="0">
            <a:spAutoFit/>
          </a:bodyPr>
          <a:lstStyle/>
          <a:p>
            <a:pPr algn="l" marL="712470" indent="-356235" lvl="1">
              <a:lnSpc>
                <a:spcPts val="3926"/>
              </a:lnSpc>
              <a:buFont typeface="Arial"/>
              <a:buChar char="•"/>
            </a:pPr>
            <a:r>
              <a:rPr lang="en-US" b="true" sz="3300">
                <a:solidFill>
                  <a:srgbClr val="000000"/>
                </a:solidFill>
                <a:latin typeface="Dosis Semi-Bold"/>
                <a:ea typeface="Dosis Semi-Bold"/>
                <a:cs typeface="Dosis Semi-Bold"/>
                <a:sym typeface="Dosis Semi-Bold"/>
              </a:rPr>
              <a:t>Cl</a:t>
            </a:r>
            <a:r>
              <a:rPr lang="en-US" b="true" sz="3300">
                <a:solidFill>
                  <a:srgbClr val="000000"/>
                </a:solidFill>
                <a:latin typeface="Dosis Semi-Bold"/>
                <a:ea typeface="Dosis Semi-Bold"/>
                <a:cs typeface="Dosis Semi-Bold"/>
                <a:sym typeface="Dosis Semi-Bold"/>
              </a:rPr>
              <a:t>ear debris (weeds, rocks), loosen soil (8-12 inches deep).</a:t>
            </a:r>
          </a:p>
          <a:p>
            <a:pPr algn="l" marL="712470" indent="-356235" lvl="1">
              <a:lnSpc>
                <a:spcPts val="3926"/>
              </a:lnSpc>
              <a:buFont typeface="Arial"/>
              <a:buChar char="•"/>
            </a:pPr>
            <a:r>
              <a:rPr lang="en-US" b="true" sz="3300">
                <a:solidFill>
                  <a:srgbClr val="000000"/>
                </a:solidFill>
                <a:latin typeface="Dosis Semi-Bold"/>
                <a:ea typeface="Dosis Semi-Bold"/>
                <a:cs typeface="Dosis Semi-Bold"/>
                <a:sym typeface="Dosis Semi-Bold"/>
              </a:rPr>
              <a:t>Amend soil with compost and nitrogen-rich fertilizer (blood meal).</a:t>
            </a:r>
          </a:p>
          <a:p>
            <a:pPr algn="l" marL="712470" indent="-356235" lvl="1">
              <a:lnSpc>
                <a:spcPts val="3926"/>
              </a:lnSpc>
              <a:buFont typeface="Arial"/>
              <a:buChar char="•"/>
            </a:pPr>
            <a:r>
              <a:rPr lang="en-US" b="true" sz="3300">
                <a:solidFill>
                  <a:srgbClr val="000000"/>
                </a:solidFill>
                <a:latin typeface="Dosis Semi-Bold"/>
                <a:ea typeface="Dosis Semi-Bold"/>
                <a:cs typeface="Dosis Semi-Bold"/>
                <a:sym typeface="Dosis Semi-Bold"/>
              </a:rPr>
              <a:t>Crop rotation: Rotate garlic to prevent disease buildup and improve soil fertility.</a:t>
            </a:r>
          </a:p>
          <a:p>
            <a:pPr algn="l">
              <a:lnSpc>
                <a:spcPts val="3926"/>
              </a:lnSpc>
            </a:pPr>
          </a:p>
          <a:p>
            <a:pPr algn="l">
              <a:lnSpc>
                <a:spcPts val="3926"/>
              </a:lnSpc>
            </a:pP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1467" t="-10431" r="-2216" b="-13067"/>
            </a:stretch>
          </a:blipFill>
        </p:spPr>
      </p:sp>
      <p:sp>
        <p:nvSpPr>
          <p:cNvPr name="Freeform 3" id="3"/>
          <p:cNvSpPr/>
          <p:nvPr/>
        </p:nvSpPr>
        <p:spPr>
          <a:xfrm flipH="false" flipV="false" rot="0">
            <a:off x="1194374" y="467588"/>
            <a:ext cx="17093626" cy="1949337"/>
          </a:xfrm>
          <a:custGeom>
            <a:avLst/>
            <a:gdLst/>
            <a:ahLst/>
            <a:cxnLst/>
            <a:rect r="r" b="b" t="t" l="l"/>
            <a:pathLst>
              <a:path h="1949337" w="17093626">
                <a:moveTo>
                  <a:pt x="0" y="0"/>
                </a:moveTo>
                <a:lnTo>
                  <a:pt x="17093626" y="0"/>
                </a:lnTo>
                <a:lnTo>
                  <a:pt x="17093626" y="1949338"/>
                </a:lnTo>
                <a:lnTo>
                  <a:pt x="0" y="1949338"/>
                </a:lnTo>
                <a:lnTo>
                  <a:pt x="0" y="0"/>
                </a:lnTo>
                <a:close/>
              </a:path>
            </a:pathLst>
          </a:custGeom>
          <a:blipFill>
            <a:blip r:embed="rId3"/>
            <a:stretch>
              <a:fillRect l="0" t="-183456" r="0" b="-89223"/>
            </a:stretch>
          </a:blipFill>
        </p:spPr>
      </p:sp>
      <p:sp>
        <p:nvSpPr>
          <p:cNvPr name="Freeform 4" id="4"/>
          <p:cNvSpPr/>
          <p:nvPr/>
        </p:nvSpPr>
        <p:spPr>
          <a:xfrm flipH="false" flipV="false" rot="0">
            <a:off x="9331037" y="3717949"/>
            <a:ext cx="8315724" cy="5540351"/>
          </a:xfrm>
          <a:custGeom>
            <a:avLst/>
            <a:gdLst/>
            <a:ahLst/>
            <a:cxnLst/>
            <a:rect r="r" b="b" t="t" l="l"/>
            <a:pathLst>
              <a:path h="5540351" w="8315724">
                <a:moveTo>
                  <a:pt x="0" y="0"/>
                </a:moveTo>
                <a:lnTo>
                  <a:pt x="8315724" y="0"/>
                </a:lnTo>
                <a:lnTo>
                  <a:pt x="8315724" y="5540351"/>
                </a:lnTo>
                <a:lnTo>
                  <a:pt x="0" y="5540351"/>
                </a:lnTo>
                <a:lnTo>
                  <a:pt x="0" y="0"/>
                </a:lnTo>
                <a:close/>
              </a:path>
            </a:pathLst>
          </a:custGeom>
          <a:blipFill>
            <a:blip r:embed="rId4"/>
            <a:stretch>
              <a:fillRect l="0" t="0" r="0" b="0"/>
            </a:stretch>
          </a:blipFill>
        </p:spPr>
      </p:sp>
      <p:sp>
        <p:nvSpPr>
          <p:cNvPr name="TextBox 5" id="5"/>
          <p:cNvSpPr txBox="true"/>
          <p:nvPr/>
        </p:nvSpPr>
        <p:spPr>
          <a:xfrm rot="0">
            <a:off x="525298" y="2426451"/>
            <a:ext cx="8478424" cy="9691479"/>
          </a:xfrm>
          <a:prstGeom prst="rect">
            <a:avLst/>
          </a:prstGeom>
        </p:spPr>
        <p:txBody>
          <a:bodyPr anchor="t" rtlCol="false" tIns="0" lIns="0" bIns="0" rIns="0">
            <a:spAutoFit/>
          </a:bodyPr>
          <a:lstStyle/>
          <a:p>
            <a:pPr algn="l">
              <a:lnSpc>
                <a:spcPts val="4067"/>
              </a:lnSpc>
            </a:pPr>
            <a:r>
              <a:rPr lang="en-US" sz="3418" b="true">
                <a:solidFill>
                  <a:srgbClr val="000000"/>
                </a:solidFill>
                <a:latin typeface="Dosis Semi-Bold"/>
                <a:ea typeface="Dosis Semi-Bold"/>
                <a:cs typeface="Dosis Semi-Bold"/>
                <a:sym typeface="Dosis Semi-Bold"/>
              </a:rPr>
              <a:t>When selecting your cloves, go for the biggest, healthiest cloves you can find. The bigger the clove, the bigger the bulb it will produce. Avoid any cloves that are damaged, soft, or showing signs of disease, as these can lead to poor growth or even infect your soil. </a:t>
            </a:r>
          </a:p>
          <a:p>
            <a:pPr algn="l">
              <a:lnSpc>
                <a:spcPts val="4067"/>
              </a:lnSpc>
            </a:pPr>
          </a:p>
          <a:p>
            <a:pPr algn="l">
              <a:lnSpc>
                <a:spcPts val="4067"/>
              </a:lnSpc>
            </a:pPr>
            <a:r>
              <a:rPr lang="en-US" sz="3418" b="true">
                <a:solidFill>
                  <a:srgbClr val="000000"/>
                </a:solidFill>
                <a:latin typeface="Dosis Semi-Bold"/>
                <a:ea typeface="Dosis Semi-Bold"/>
                <a:cs typeface="Dosis Semi-Bold"/>
                <a:sym typeface="Dosis Semi-Bold"/>
              </a:rPr>
              <a:t>Soaking helps prevent fungal and bacterial diseases and promotes faster root development. </a:t>
            </a:r>
          </a:p>
          <a:p>
            <a:pPr algn="l">
              <a:lnSpc>
                <a:spcPts val="4067"/>
              </a:lnSpc>
            </a:pPr>
            <a:r>
              <a:rPr lang="en-US" sz="3418" b="true">
                <a:solidFill>
                  <a:srgbClr val="000000"/>
                </a:solidFill>
                <a:latin typeface="Dosis Semi-Bold"/>
                <a:ea typeface="Dosis Semi-Bold"/>
                <a:cs typeface="Dosis Semi-Bold"/>
                <a:sym typeface="Dosis Semi-Bold"/>
              </a:rPr>
              <a:t>Here’s a simple soaking solution I use:</a:t>
            </a:r>
          </a:p>
          <a:p>
            <a:pPr algn="l" marL="737953" indent="-368977" lvl="1">
              <a:lnSpc>
                <a:spcPts val="4067"/>
              </a:lnSpc>
              <a:buFont typeface="Arial"/>
              <a:buChar char="•"/>
            </a:pPr>
            <a:r>
              <a:rPr lang="en-US" b="true" sz="3418">
                <a:solidFill>
                  <a:srgbClr val="000000"/>
                </a:solidFill>
                <a:latin typeface="Dosis Semi-Bold"/>
                <a:ea typeface="Dosis Semi-Bold"/>
                <a:cs typeface="Dosis Semi-Bold"/>
                <a:sym typeface="Dosis Semi-Bold"/>
              </a:rPr>
              <a:t>A teaspoon of baking soda to fight off fungal infections.</a:t>
            </a:r>
          </a:p>
          <a:p>
            <a:pPr algn="l" marL="737953" indent="-368977" lvl="1">
              <a:lnSpc>
                <a:spcPts val="4067"/>
              </a:lnSpc>
              <a:buFont typeface="Arial"/>
              <a:buChar char="•"/>
            </a:pPr>
            <a:r>
              <a:rPr lang="en-US" b="true" sz="3418">
                <a:solidFill>
                  <a:srgbClr val="000000"/>
                </a:solidFill>
                <a:latin typeface="Dosis Semi-Bold"/>
                <a:ea typeface="Dosis Semi-Bold"/>
                <a:cs typeface="Dosis Semi-Bold"/>
                <a:sym typeface="Dosis Semi-Bold"/>
              </a:rPr>
              <a:t>A splash of liquid kelp, which provides a nutrient boost to encourage root growth.</a:t>
            </a:r>
          </a:p>
          <a:p>
            <a:pPr algn="l">
              <a:lnSpc>
                <a:spcPts val="4067"/>
              </a:lnSpc>
            </a:pPr>
          </a:p>
          <a:p>
            <a:pPr algn="l">
              <a:lnSpc>
                <a:spcPts val="4067"/>
              </a:lnSpc>
            </a:pPr>
          </a:p>
          <a:p>
            <a:pPr algn="l">
              <a:lnSpc>
                <a:spcPts val="4067"/>
              </a:lnSpc>
            </a:pPr>
          </a:p>
          <a:p>
            <a:pPr algn="l">
              <a:lnSpc>
                <a:spcPts val="4067"/>
              </a:lnSpc>
            </a:pPr>
          </a:p>
          <a:p>
            <a:pPr algn="l">
              <a:lnSpc>
                <a:spcPts val="4067"/>
              </a:lnSpc>
            </a:pPr>
          </a:p>
        </p:txBody>
      </p:sp>
      <p:sp>
        <p:nvSpPr>
          <p:cNvPr name="TextBox 6" id="6"/>
          <p:cNvSpPr txBox="true"/>
          <p:nvPr/>
        </p:nvSpPr>
        <p:spPr>
          <a:xfrm rot="0">
            <a:off x="1604406" y="232676"/>
            <a:ext cx="15079553" cy="1981011"/>
          </a:xfrm>
          <a:prstGeom prst="rect">
            <a:avLst/>
          </a:prstGeom>
        </p:spPr>
        <p:txBody>
          <a:bodyPr anchor="t" rtlCol="false" tIns="0" lIns="0" bIns="0" rIns="0">
            <a:spAutoFit/>
          </a:bodyPr>
          <a:lstStyle/>
          <a:p>
            <a:pPr algn="ctr">
              <a:lnSpc>
                <a:spcPts val="14185"/>
              </a:lnSpc>
            </a:pPr>
            <a:r>
              <a:rPr lang="en-US" b="true" sz="10132" spc="-516">
                <a:solidFill>
                  <a:srgbClr val="000000"/>
                </a:solidFill>
                <a:latin typeface="Gaegu Bold"/>
                <a:ea typeface="Gaegu Bold"/>
                <a:cs typeface="Gaegu Bold"/>
                <a:sym typeface="Gaegu Bold"/>
              </a:rPr>
              <a:t>Selecting and Soaking Cloves</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1467" t="-10431" r="-2216" b="-13067"/>
            </a:stretch>
          </a:blipFill>
        </p:spPr>
      </p:sp>
      <p:sp>
        <p:nvSpPr>
          <p:cNvPr name="Freeform 3" id="3"/>
          <p:cNvSpPr/>
          <p:nvPr/>
        </p:nvSpPr>
        <p:spPr>
          <a:xfrm flipH="false" flipV="false" rot="0">
            <a:off x="754263" y="177866"/>
            <a:ext cx="11353788" cy="2195529"/>
          </a:xfrm>
          <a:custGeom>
            <a:avLst/>
            <a:gdLst/>
            <a:ahLst/>
            <a:cxnLst/>
            <a:rect r="r" b="b" t="t" l="l"/>
            <a:pathLst>
              <a:path h="2195529" w="11353788">
                <a:moveTo>
                  <a:pt x="0" y="0"/>
                </a:moveTo>
                <a:lnTo>
                  <a:pt x="11353788" y="0"/>
                </a:lnTo>
                <a:lnTo>
                  <a:pt x="11353788" y="2195529"/>
                </a:lnTo>
                <a:lnTo>
                  <a:pt x="0" y="2195529"/>
                </a:lnTo>
                <a:lnTo>
                  <a:pt x="0" y="0"/>
                </a:lnTo>
                <a:close/>
              </a:path>
            </a:pathLst>
          </a:custGeom>
          <a:blipFill>
            <a:blip r:embed="rId3"/>
            <a:stretch>
              <a:fillRect l="0" t="-88375" r="0" b="-31405"/>
            </a:stretch>
          </a:blipFill>
        </p:spPr>
      </p:sp>
      <p:sp>
        <p:nvSpPr>
          <p:cNvPr name="Freeform 4" id="4"/>
          <p:cNvSpPr/>
          <p:nvPr/>
        </p:nvSpPr>
        <p:spPr>
          <a:xfrm flipH="false" flipV="false" rot="4050216">
            <a:off x="15772048" y="419609"/>
            <a:ext cx="1337326" cy="1218183"/>
          </a:xfrm>
          <a:custGeom>
            <a:avLst/>
            <a:gdLst/>
            <a:ahLst/>
            <a:cxnLst/>
            <a:rect r="r" b="b" t="t" l="l"/>
            <a:pathLst>
              <a:path h="1218183" w="1337326">
                <a:moveTo>
                  <a:pt x="0" y="0"/>
                </a:moveTo>
                <a:lnTo>
                  <a:pt x="1337326" y="0"/>
                </a:lnTo>
                <a:lnTo>
                  <a:pt x="1337326" y="1218182"/>
                </a:lnTo>
                <a:lnTo>
                  <a:pt x="0" y="121818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2700000">
            <a:off x="13165297" y="7734583"/>
            <a:ext cx="5104835" cy="5104835"/>
          </a:xfrm>
          <a:custGeom>
            <a:avLst/>
            <a:gdLst/>
            <a:ahLst/>
            <a:cxnLst/>
            <a:rect r="r" b="b" t="t" l="l"/>
            <a:pathLst>
              <a:path h="5104835" w="5104835">
                <a:moveTo>
                  <a:pt x="0" y="0"/>
                </a:moveTo>
                <a:lnTo>
                  <a:pt x="5104835" y="0"/>
                </a:lnTo>
                <a:lnTo>
                  <a:pt x="5104835" y="5104834"/>
                </a:lnTo>
                <a:lnTo>
                  <a:pt x="0" y="510483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12108051" y="2138798"/>
            <a:ext cx="5940692" cy="5940692"/>
          </a:xfrm>
          <a:custGeom>
            <a:avLst/>
            <a:gdLst/>
            <a:ahLst/>
            <a:cxnLst/>
            <a:rect r="r" b="b" t="t" l="l"/>
            <a:pathLst>
              <a:path h="5940692" w="5940692">
                <a:moveTo>
                  <a:pt x="0" y="0"/>
                </a:moveTo>
                <a:lnTo>
                  <a:pt x="5940692" y="0"/>
                </a:lnTo>
                <a:lnTo>
                  <a:pt x="5940692" y="5940692"/>
                </a:lnTo>
                <a:lnTo>
                  <a:pt x="0" y="5940692"/>
                </a:lnTo>
                <a:lnTo>
                  <a:pt x="0" y="0"/>
                </a:lnTo>
                <a:close/>
              </a:path>
            </a:pathLst>
          </a:custGeom>
          <a:blipFill>
            <a:blip r:embed="rId8"/>
            <a:stretch>
              <a:fillRect l="-25187" t="0" r="-25187" b="0"/>
            </a:stretch>
          </a:blipFill>
        </p:spPr>
      </p:sp>
      <p:sp>
        <p:nvSpPr>
          <p:cNvPr name="TextBox 7" id="7"/>
          <p:cNvSpPr txBox="true"/>
          <p:nvPr/>
        </p:nvSpPr>
        <p:spPr>
          <a:xfrm rot="0">
            <a:off x="1256560" y="177866"/>
            <a:ext cx="9729268" cy="2114583"/>
          </a:xfrm>
          <a:prstGeom prst="rect">
            <a:avLst/>
          </a:prstGeom>
        </p:spPr>
        <p:txBody>
          <a:bodyPr anchor="t" rtlCol="false" tIns="0" lIns="0" bIns="0" rIns="0">
            <a:spAutoFit/>
          </a:bodyPr>
          <a:lstStyle/>
          <a:p>
            <a:pPr algn="ctr">
              <a:lnSpc>
                <a:spcPts val="7410"/>
              </a:lnSpc>
            </a:pPr>
            <a:r>
              <a:rPr lang="en-US" b="true" sz="7801" spc="-522">
                <a:solidFill>
                  <a:srgbClr val="000000"/>
                </a:solidFill>
                <a:latin typeface="Gaegu Bold"/>
                <a:ea typeface="Gaegu Bold"/>
                <a:cs typeface="Gaegu Bold"/>
                <a:sym typeface="Gaegu Bold"/>
              </a:rPr>
              <a:t>Correct Orientation </a:t>
            </a:r>
          </a:p>
          <a:p>
            <a:pPr algn="ctr">
              <a:lnSpc>
                <a:spcPts val="7410"/>
              </a:lnSpc>
            </a:pPr>
            <a:r>
              <a:rPr lang="en-US" b="true" sz="7801" spc="-522">
                <a:solidFill>
                  <a:srgbClr val="000000"/>
                </a:solidFill>
                <a:latin typeface="Gaegu Bold"/>
                <a:ea typeface="Gaegu Bold"/>
                <a:cs typeface="Gaegu Bold"/>
                <a:sym typeface="Gaegu Bold"/>
              </a:rPr>
              <a:t>and Spacing</a:t>
            </a:r>
          </a:p>
        </p:txBody>
      </p:sp>
      <p:sp>
        <p:nvSpPr>
          <p:cNvPr name="TextBox 8" id="8"/>
          <p:cNvSpPr txBox="true"/>
          <p:nvPr/>
        </p:nvSpPr>
        <p:spPr>
          <a:xfrm rot="0">
            <a:off x="67168" y="2848894"/>
            <a:ext cx="12108051" cy="7074944"/>
          </a:xfrm>
          <a:prstGeom prst="rect">
            <a:avLst/>
          </a:prstGeom>
        </p:spPr>
        <p:txBody>
          <a:bodyPr anchor="t" rtlCol="false" tIns="0" lIns="0" bIns="0" rIns="0">
            <a:spAutoFit/>
          </a:bodyPr>
          <a:lstStyle/>
          <a:p>
            <a:pPr algn="l">
              <a:lnSpc>
                <a:spcPts val="4665"/>
              </a:lnSpc>
            </a:pPr>
            <a:r>
              <a:rPr lang="en-US" sz="3561" b="true">
                <a:solidFill>
                  <a:srgbClr val="000000"/>
                </a:solidFill>
                <a:latin typeface="Dosis Semi-Bold"/>
                <a:ea typeface="Dosis Semi-Bold"/>
                <a:cs typeface="Dosis Semi-Bold"/>
                <a:sym typeface="Dosis Semi-Bold"/>
              </a:rPr>
              <a:t>The flat root end down. The pointy end is where the shoot will emerge, and the flat end is where the roots will grow, so this orientation is critical for proper growth.</a:t>
            </a:r>
          </a:p>
          <a:p>
            <a:pPr algn="l">
              <a:lnSpc>
                <a:spcPts val="4665"/>
              </a:lnSpc>
            </a:pPr>
            <a:r>
              <a:rPr lang="en-US" sz="3561" b="true">
                <a:solidFill>
                  <a:srgbClr val="000000"/>
                </a:solidFill>
                <a:latin typeface="Dosis Semi-Bold"/>
                <a:ea typeface="Dosis Semi-Bold"/>
                <a:cs typeface="Dosis Semi-Bold"/>
                <a:sym typeface="Dosis Semi-Bold"/>
              </a:rPr>
              <a:t>In terms of spacing, here’s what I recommend:</a:t>
            </a:r>
          </a:p>
          <a:p>
            <a:pPr algn="l" marL="768949" indent="-384475" lvl="1">
              <a:lnSpc>
                <a:spcPts val="4665"/>
              </a:lnSpc>
              <a:buFont typeface="Arial"/>
              <a:buChar char="•"/>
            </a:pPr>
            <a:r>
              <a:rPr lang="en-US" b="true" sz="3561">
                <a:solidFill>
                  <a:srgbClr val="000000"/>
                </a:solidFill>
                <a:latin typeface="Dosis Semi-Bold"/>
                <a:ea typeface="Dosis Semi-Bold"/>
                <a:cs typeface="Dosis Semi-Bold"/>
                <a:sym typeface="Dosis Semi-Bold"/>
              </a:rPr>
              <a:t>For softneck and hardneck garlic, space the cloves 4-6 inches apart.</a:t>
            </a:r>
          </a:p>
          <a:p>
            <a:pPr algn="l" marL="768949" indent="-384475" lvl="1">
              <a:lnSpc>
                <a:spcPts val="4665"/>
              </a:lnSpc>
              <a:buFont typeface="Arial"/>
              <a:buChar char="•"/>
            </a:pPr>
            <a:r>
              <a:rPr lang="en-US" b="true" sz="3561">
                <a:solidFill>
                  <a:srgbClr val="000000"/>
                </a:solidFill>
                <a:latin typeface="Dosis Semi-Bold"/>
                <a:ea typeface="Dosis Semi-Bold"/>
                <a:cs typeface="Dosis Semi-Bold"/>
                <a:sym typeface="Dosis Semi-Bold"/>
              </a:rPr>
              <a:t>If you’re planting elephant garlic, give it a little more room with about 6-8 inches of spacing between cloves.</a:t>
            </a:r>
          </a:p>
          <a:p>
            <a:pPr algn="ctr">
              <a:lnSpc>
                <a:spcPts val="4665"/>
              </a:lnSpc>
            </a:pPr>
          </a:p>
          <a:p>
            <a:pPr algn="ctr">
              <a:lnSpc>
                <a:spcPts val="4665"/>
              </a:lnSpc>
            </a:pPr>
            <a:r>
              <a:rPr lang="en-US" sz="3561" b="true">
                <a:solidFill>
                  <a:srgbClr val="000000"/>
                </a:solidFill>
                <a:latin typeface="Dosis Semi-Bold"/>
                <a:ea typeface="Dosis Semi-Bold"/>
                <a:cs typeface="Dosis Semi-Bold"/>
                <a:sym typeface="Dosis Semi-Bold"/>
              </a:rPr>
              <a:t>After planting, cover the cloves with about 2 inches of soil and then apply a layer of mulch—more on that later."</a:t>
            </a:r>
          </a:p>
          <a:p>
            <a:pPr algn="ctr">
              <a:lnSpc>
                <a:spcPts val="4665"/>
              </a:lnSpc>
            </a:pP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1467" t="-10431" r="-2216" b="-13067"/>
            </a:stretch>
          </a:blipFill>
        </p:spPr>
      </p:sp>
      <p:sp>
        <p:nvSpPr>
          <p:cNvPr name="Freeform 3" id="3"/>
          <p:cNvSpPr/>
          <p:nvPr/>
        </p:nvSpPr>
        <p:spPr>
          <a:xfrm flipH="false" flipV="false" rot="0">
            <a:off x="1438830" y="1973238"/>
            <a:ext cx="15488520" cy="1935364"/>
          </a:xfrm>
          <a:custGeom>
            <a:avLst/>
            <a:gdLst/>
            <a:ahLst/>
            <a:cxnLst/>
            <a:rect r="r" b="b" t="t" l="l"/>
            <a:pathLst>
              <a:path h="1935364" w="15488520">
                <a:moveTo>
                  <a:pt x="0" y="0"/>
                </a:moveTo>
                <a:lnTo>
                  <a:pt x="15488520" y="0"/>
                </a:lnTo>
                <a:lnTo>
                  <a:pt x="15488520" y="1935364"/>
                </a:lnTo>
                <a:lnTo>
                  <a:pt x="0" y="1935364"/>
                </a:lnTo>
                <a:lnTo>
                  <a:pt x="0" y="0"/>
                </a:lnTo>
                <a:close/>
              </a:path>
            </a:pathLst>
          </a:custGeom>
          <a:blipFill>
            <a:blip r:embed="rId3"/>
            <a:stretch>
              <a:fillRect l="0" t="-143318" r="-4791" b="-113100"/>
            </a:stretch>
          </a:blipFill>
        </p:spPr>
      </p:sp>
      <p:sp>
        <p:nvSpPr>
          <p:cNvPr name="TextBox 4" id="4"/>
          <p:cNvSpPr txBox="true"/>
          <p:nvPr/>
        </p:nvSpPr>
        <p:spPr>
          <a:xfrm rot="0">
            <a:off x="1805883" y="2124805"/>
            <a:ext cx="14676233" cy="1419231"/>
          </a:xfrm>
          <a:prstGeom prst="rect">
            <a:avLst/>
          </a:prstGeom>
        </p:spPr>
        <p:txBody>
          <a:bodyPr anchor="t" rtlCol="false" tIns="0" lIns="0" bIns="0" rIns="0">
            <a:spAutoFit/>
          </a:bodyPr>
          <a:lstStyle/>
          <a:p>
            <a:pPr algn="ctr">
              <a:lnSpc>
                <a:spcPts val="9000"/>
              </a:lnSpc>
            </a:pPr>
            <a:r>
              <a:rPr lang="en-US" b="true" sz="9000" spc="-297">
                <a:solidFill>
                  <a:srgbClr val="000000"/>
                </a:solidFill>
                <a:latin typeface="Gaegu Bold"/>
                <a:ea typeface="Gaegu Bold"/>
                <a:cs typeface="Gaegu Bold"/>
                <a:sym typeface="Gaegu Bold"/>
              </a:rPr>
              <a:t>Why Grow Garlic in Containers?  </a:t>
            </a:r>
          </a:p>
        </p:txBody>
      </p:sp>
      <p:sp>
        <p:nvSpPr>
          <p:cNvPr name="TextBox 5" id="5"/>
          <p:cNvSpPr txBox="true"/>
          <p:nvPr/>
        </p:nvSpPr>
        <p:spPr>
          <a:xfrm rot="0">
            <a:off x="781327" y="4064820"/>
            <a:ext cx="6666725" cy="1611983"/>
          </a:xfrm>
          <a:prstGeom prst="rect">
            <a:avLst/>
          </a:prstGeom>
        </p:spPr>
        <p:txBody>
          <a:bodyPr anchor="t" rtlCol="false" tIns="0" lIns="0" bIns="0" rIns="0">
            <a:spAutoFit/>
          </a:bodyPr>
          <a:lstStyle/>
          <a:p>
            <a:pPr algn="ctr">
              <a:lnSpc>
                <a:spcPts val="5700"/>
              </a:lnSpc>
            </a:pPr>
            <a:r>
              <a:rPr lang="en-US" b="true" sz="5700" spc="-330" u="sng">
                <a:solidFill>
                  <a:srgbClr val="000000"/>
                </a:solidFill>
                <a:latin typeface="Gaegu Bold"/>
                <a:ea typeface="Gaegu Bold"/>
                <a:cs typeface="Gaegu Bold"/>
                <a:sym typeface="Gaegu Bold"/>
              </a:rPr>
              <a:t>Predictable Growth Pattern:</a:t>
            </a:r>
          </a:p>
        </p:txBody>
      </p:sp>
      <p:sp>
        <p:nvSpPr>
          <p:cNvPr name="Freeform 6" id="6"/>
          <p:cNvSpPr/>
          <p:nvPr/>
        </p:nvSpPr>
        <p:spPr>
          <a:xfrm flipH="false" flipV="false" rot="-1051246">
            <a:off x="-3537472" y="274867"/>
            <a:ext cx="4739834" cy="4739834"/>
          </a:xfrm>
          <a:custGeom>
            <a:avLst/>
            <a:gdLst/>
            <a:ahLst/>
            <a:cxnLst/>
            <a:rect r="r" b="b" t="t" l="l"/>
            <a:pathLst>
              <a:path h="4739834" w="4739834">
                <a:moveTo>
                  <a:pt x="0" y="0"/>
                </a:moveTo>
                <a:lnTo>
                  <a:pt x="4739834" y="0"/>
                </a:lnTo>
                <a:lnTo>
                  <a:pt x="4739834" y="4739834"/>
                </a:lnTo>
                <a:lnTo>
                  <a:pt x="0" y="473983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true" flipV="false" rot="9323710">
            <a:off x="16088542" y="1064567"/>
            <a:ext cx="2182490" cy="2215726"/>
          </a:xfrm>
          <a:custGeom>
            <a:avLst/>
            <a:gdLst/>
            <a:ahLst/>
            <a:cxnLst/>
            <a:rect r="r" b="b" t="t" l="l"/>
            <a:pathLst>
              <a:path h="2215726" w="2182490">
                <a:moveTo>
                  <a:pt x="2182490" y="0"/>
                </a:moveTo>
                <a:lnTo>
                  <a:pt x="0" y="0"/>
                </a:lnTo>
                <a:lnTo>
                  <a:pt x="0" y="2215726"/>
                </a:lnTo>
                <a:lnTo>
                  <a:pt x="2182490" y="2215726"/>
                </a:lnTo>
                <a:lnTo>
                  <a:pt x="218249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642428">
            <a:off x="16965164" y="7999605"/>
            <a:ext cx="1298545" cy="1861713"/>
          </a:xfrm>
          <a:custGeom>
            <a:avLst/>
            <a:gdLst/>
            <a:ahLst/>
            <a:cxnLst/>
            <a:rect r="r" b="b" t="t" l="l"/>
            <a:pathLst>
              <a:path h="1861713" w="1298545">
                <a:moveTo>
                  <a:pt x="0" y="0"/>
                </a:moveTo>
                <a:lnTo>
                  <a:pt x="1298545" y="0"/>
                </a:lnTo>
                <a:lnTo>
                  <a:pt x="1298545" y="1861714"/>
                </a:lnTo>
                <a:lnTo>
                  <a:pt x="0" y="186171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9" id="9"/>
          <p:cNvSpPr/>
          <p:nvPr/>
        </p:nvSpPr>
        <p:spPr>
          <a:xfrm flipH="true" flipV="false" rot="-2947305">
            <a:off x="547418" y="-360186"/>
            <a:ext cx="1782824" cy="2777771"/>
          </a:xfrm>
          <a:custGeom>
            <a:avLst/>
            <a:gdLst/>
            <a:ahLst/>
            <a:cxnLst/>
            <a:rect r="r" b="b" t="t" l="l"/>
            <a:pathLst>
              <a:path h="2777771" w="1782824">
                <a:moveTo>
                  <a:pt x="1782824" y="0"/>
                </a:moveTo>
                <a:lnTo>
                  <a:pt x="0" y="0"/>
                </a:lnTo>
                <a:lnTo>
                  <a:pt x="0" y="2777772"/>
                </a:lnTo>
                <a:lnTo>
                  <a:pt x="1782824" y="2777772"/>
                </a:lnTo>
                <a:lnTo>
                  <a:pt x="1782824"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0" id="10"/>
          <p:cNvSpPr/>
          <p:nvPr/>
        </p:nvSpPr>
        <p:spPr>
          <a:xfrm flipH="false" flipV="false" rot="0">
            <a:off x="9238888" y="7490196"/>
            <a:ext cx="2630061" cy="2475544"/>
          </a:xfrm>
          <a:custGeom>
            <a:avLst/>
            <a:gdLst/>
            <a:ahLst/>
            <a:cxnLst/>
            <a:rect r="r" b="b" t="t" l="l"/>
            <a:pathLst>
              <a:path h="2475544" w="2630061">
                <a:moveTo>
                  <a:pt x="0" y="0"/>
                </a:moveTo>
                <a:lnTo>
                  <a:pt x="2630060" y="0"/>
                </a:lnTo>
                <a:lnTo>
                  <a:pt x="2630060" y="2475544"/>
                </a:lnTo>
                <a:lnTo>
                  <a:pt x="0" y="2475544"/>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1" id="11"/>
          <p:cNvSpPr/>
          <p:nvPr/>
        </p:nvSpPr>
        <p:spPr>
          <a:xfrm flipH="false" flipV="false" rot="0">
            <a:off x="13919929" y="6819843"/>
            <a:ext cx="2275536" cy="3064695"/>
          </a:xfrm>
          <a:custGeom>
            <a:avLst/>
            <a:gdLst/>
            <a:ahLst/>
            <a:cxnLst/>
            <a:rect r="r" b="b" t="t" l="l"/>
            <a:pathLst>
              <a:path h="3064695" w="2275536">
                <a:moveTo>
                  <a:pt x="0" y="0"/>
                </a:moveTo>
                <a:lnTo>
                  <a:pt x="2275536" y="0"/>
                </a:lnTo>
                <a:lnTo>
                  <a:pt x="2275536" y="3064695"/>
                </a:lnTo>
                <a:lnTo>
                  <a:pt x="0" y="3064695"/>
                </a:lnTo>
                <a:lnTo>
                  <a:pt x="0" y="0"/>
                </a:lnTo>
                <a:close/>
              </a:path>
            </a:pathLst>
          </a:custGeom>
          <a:blipFill>
            <a:blip r:embed="rId14"/>
            <a:stretch>
              <a:fillRect l="0" t="0" r="0" b="0"/>
            </a:stretch>
          </a:blipFill>
        </p:spPr>
      </p:sp>
      <p:sp>
        <p:nvSpPr>
          <p:cNvPr name="Freeform 12" id="12"/>
          <p:cNvSpPr/>
          <p:nvPr/>
        </p:nvSpPr>
        <p:spPr>
          <a:xfrm flipH="false" flipV="false" rot="0">
            <a:off x="308695" y="7344408"/>
            <a:ext cx="2763662" cy="2767120"/>
          </a:xfrm>
          <a:custGeom>
            <a:avLst/>
            <a:gdLst/>
            <a:ahLst/>
            <a:cxnLst/>
            <a:rect r="r" b="b" t="t" l="l"/>
            <a:pathLst>
              <a:path h="2767120" w="2763662">
                <a:moveTo>
                  <a:pt x="0" y="0"/>
                </a:moveTo>
                <a:lnTo>
                  <a:pt x="2763662" y="0"/>
                </a:lnTo>
                <a:lnTo>
                  <a:pt x="2763662" y="2767120"/>
                </a:lnTo>
                <a:lnTo>
                  <a:pt x="0" y="2767120"/>
                </a:lnTo>
                <a:lnTo>
                  <a:pt x="0" y="0"/>
                </a:lnTo>
                <a:close/>
              </a:path>
            </a:pathLst>
          </a:custGeom>
          <a:blipFill>
            <a:blip r:embed="rId15"/>
            <a:stretch>
              <a:fillRect l="0" t="0" r="0" b="0"/>
            </a:stretch>
          </a:blipFill>
        </p:spPr>
      </p:sp>
      <p:sp>
        <p:nvSpPr>
          <p:cNvPr name="TextBox 13" id="13"/>
          <p:cNvSpPr txBox="true"/>
          <p:nvPr/>
        </p:nvSpPr>
        <p:spPr>
          <a:xfrm rot="0">
            <a:off x="12935607" y="5599172"/>
            <a:ext cx="4244180" cy="962050"/>
          </a:xfrm>
          <a:prstGeom prst="rect">
            <a:avLst/>
          </a:prstGeom>
        </p:spPr>
        <p:txBody>
          <a:bodyPr anchor="t" rtlCol="false" tIns="0" lIns="0" bIns="0" rIns="0">
            <a:spAutoFit/>
          </a:bodyPr>
          <a:lstStyle/>
          <a:p>
            <a:pPr algn="ctr">
              <a:lnSpc>
                <a:spcPts val="3841"/>
              </a:lnSpc>
            </a:pPr>
            <a:r>
              <a:rPr lang="en-US" b="true" sz="3001" spc="39">
                <a:solidFill>
                  <a:srgbClr val="000000"/>
                </a:solidFill>
                <a:latin typeface="Dosis Semi-Bold"/>
                <a:ea typeface="Dosis Semi-Bold"/>
                <a:cs typeface="Dosis Semi-Bold"/>
                <a:sym typeface="Dosis Semi-Bold"/>
              </a:rPr>
              <a:t> It doesn’t need constant attention once planted.</a:t>
            </a:r>
          </a:p>
        </p:txBody>
      </p:sp>
      <p:sp>
        <p:nvSpPr>
          <p:cNvPr name="TextBox 14" id="14"/>
          <p:cNvSpPr txBox="true"/>
          <p:nvPr/>
        </p:nvSpPr>
        <p:spPr>
          <a:xfrm rot="0">
            <a:off x="6626426" y="4118212"/>
            <a:ext cx="5620848" cy="897258"/>
          </a:xfrm>
          <a:prstGeom prst="rect">
            <a:avLst/>
          </a:prstGeom>
        </p:spPr>
        <p:txBody>
          <a:bodyPr anchor="t" rtlCol="false" tIns="0" lIns="0" bIns="0" rIns="0">
            <a:spAutoFit/>
          </a:bodyPr>
          <a:lstStyle/>
          <a:p>
            <a:pPr algn="ctr">
              <a:lnSpc>
                <a:spcPts val="5700"/>
              </a:lnSpc>
            </a:pPr>
            <a:r>
              <a:rPr lang="en-US" b="true" sz="5700" spc="-330" u="sng">
                <a:solidFill>
                  <a:srgbClr val="000000"/>
                </a:solidFill>
                <a:latin typeface="Gaegu Bold"/>
                <a:ea typeface="Gaegu Bold"/>
                <a:cs typeface="Gaegu Bold"/>
                <a:sym typeface="Gaegu Bold"/>
              </a:rPr>
              <a:t>Space Efficiency:</a:t>
            </a:r>
          </a:p>
        </p:txBody>
      </p:sp>
      <p:sp>
        <p:nvSpPr>
          <p:cNvPr name="TextBox 15" id="15"/>
          <p:cNvSpPr txBox="true"/>
          <p:nvPr/>
        </p:nvSpPr>
        <p:spPr>
          <a:xfrm rot="0">
            <a:off x="1992599" y="5842546"/>
            <a:ext cx="4244180" cy="1935544"/>
          </a:xfrm>
          <a:prstGeom prst="rect">
            <a:avLst/>
          </a:prstGeom>
        </p:spPr>
        <p:txBody>
          <a:bodyPr anchor="t" rtlCol="false" tIns="0" lIns="0" bIns="0" rIns="0">
            <a:spAutoFit/>
          </a:bodyPr>
          <a:lstStyle/>
          <a:p>
            <a:pPr algn="ctr">
              <a:lnSpc>
                <a:spcPts val="3841"/>
              </a:lnSpc>
            </a:pPr>
            <a:r>
              <a:rPr lang="en-US" b="true" sz="3001" spc="39">
                <a:solidFill>
                  <a:srgbClr val="000000"/>
                </a:solidFill>
                <a:latin typeface="Dosis Semi-Bold"/>
                <a:ea typeface="Dosis Semi-Bold"/>
                <a:cs typeface="Dosis Semi-Bold"/>
                <a:sym typeface="Dosis Semi-Bold"/>
              </a:rPr>
              <a:t>Garlic grows in a controlled and predictable manner, making it easy to manage in small spaces.</a:t>
            </a:r>
          </a:p>
        </p:txBody>
      </p:sp>
      <p:sp>
        <p:nvSpPr>
          <p:cNvPr name="TextBox 16" id="16"/>
          <p:cNvSpPr txBox="true"/>
          <p:nvPr/>
        </p:nvSpPr>
        <p:spPr>
          <a:xfrm rot="0">
            <a:off x="7116798" y="5599172"/>
            <a:ext cx="4244180" cy="1448797"/>
          </a:xfrm>
          <a:prstGeom prst="rect">
            <a:avLst/>
          </a:prstGeom>
        </p:spPr>
        <p:txBody>
          <a:bodyPr anchor="t" rtlCol="false" tIns="0" lIns="0" bIns="0" rIns="0">
            <a:spAutoFit/>
          </a:bodyPr>
          <a:lstStyle/>
          <a:p>
            <a:pPr algn="ctr">
              <a:lnSpc>
                <a:spcPts val="3841"/>
              </a:lnSpc>
            </a:pPr>
            <a:r>
              <a:rPr lang="en-US" b="true" sz="3001" spc="39">
                <a:solidFill>
                  <a:srgbClr val="000000"/>
                </a:solidFill>
                <a:latin typeface="Dosis Semi-Bold"/>
                <a:ea typeface="Dosis Semi-Bold"/>
                <a:cs typeface="Dosis Semi-Bold"/>
                <a:sym typeface="Dosis Semi-Bold"/>
              </a:rPr>
              <a:t>Containers allow you to grow garlic in limited areas like patios or balconies.</a:t>
            </a:r>
          </a:p>
        </p:txBody>
      </p:sp>
      <p:sp>
        <p:nvSpPr>
          <p:cNvPr name="TextBox 17" id="17"/>
          <p:cNvSpPr txBox="true"/>
          <p:nvPr/>
        </p:nvSpPr>
        <p:spPr>
          <a:xfrm rot="0">
            <a:off x="12247273" y="4354337"/>
            <a:ext cx="5620848" cy="897255"/>
          </a:xfrm>
          <a:prstGeom prst="rect">
            <a:avLst/>
          </a:prstGeom>
        </p:spPr>
        <p:txBody>
          <a:bodyPr anchor="t" rtlCol="false" tIns="0" lIns="0" bIns="0" rIns="0">
            <a:spAutoFit/>
          </a:bodyPr>
          <a:lstStyle/>
          <a:p>
            <a:pPr algn="ctr">
              <a:lnSpc>
                <a:spcPts val="5700"/>
              </a:lnSpc>
            </a:pPr>
            <a:r>
              <a:rPr lang="en-US" b="true" sz="5700" spc="-330" u="sng">
                <a:solidFill>
                  <a:srgbClr val="000000"/>
                </a:solidFill>
                <a:latin typeface="Gaegu Bold"/>
                <a:ea typeface="Gaegu Bold"/>
                <a:cs typeface="Gaegu Bold"/>
                <a:sym typeface="Gaegu Bold"/>
              </a:rPr>
              <a:t>Low Maintenance</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1467" t="-10431" r="-2216" b="-13067"/>
            </a:stretch>
          </a:blipFill>
        </p:spPr>
      </p:sp>
      <p:sp>
        <p:nvSpPr>
          <p:cNvPr name="Freeform 3" id="3"/>
          <p:cNvSpPr/>
          <p:nvPr/>
        </p:nvSpPr>
        <p:spPr>
          <a:xfrm flipH="false" flipV="false" rot="-380265">
            <a:off x="1360381" y="1102701"/>
            <a:ext cx="12602964" cy="16662573"/>
          </a:xfrm>
          <a:custGeom>
            <a:avLst/>
            <a:gdLst/>
            <a:ahLst/>
            <a:cxnLst/>
            <a:rect r="r" b="b" t="t" l="l"/>
            <a:pathLst>
              <a:path h="16662573" w="12602964">
                <a:moveTo>
                  <a:pt x="0" y="0"/>
                </a:moveTo>
                <a:lnTo>
                  <a:pt x="12602964" y="0"/>
                </a:lnTo>
                <a:lnTo>
                  <a:pt x="12602964" y="16662572"/>
                </a:lnTo>
                <a:lnTo>
                  <a:pt x="0" y="1666257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1388038">
            <a:off x="14173390" y="434465"/>
            <a:ext cx="1342255" cy="1924380"/>
          </a:xfrm>
          <a:custGeom>
            <a:avLst/>
            <a:gdLst/>
            <a:ahLst/>
            <a:cxnLst/>
            <a:rect r="r" b="b" t="t" l="l"/>
            <a:pathLst>
              <a:path h="1924380" w="1342255">
                <a:moveTo>
                  <a:pt x="0" y="0"/>
                </a:moveTo>
                <a:lnTo>
                  <a:pt x="1342255" y="0"/>
                </a:lnTo>
                <a:lnTo>
                  <a:pt x="1342255" y="1924380"/>
                </a:lnTo>
                <a:lnTo>
                  <a:pt x="0" y="192438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true" flipV="true" rot="-4173535">
            <a:off x="14814494" y="519638"/>
            <a:ext cx="4200691" cy="4451599"/>
          </a:xfrm>
          <a:custGeom>
            <a:avLst/>
            <a:gdLst/>
            <a:ahLst/>
            <a:cxnLst/>
            <a:rect r="r" b="b" t="t" l="l"/>
            <a:pathLst>
              <a:path h="4451599" w="4200691">
                <a:moveTo>
                  <a:pt x="4200691" y="4451599"/>
                </a:moveTo>
                <a:lnTo>
                  <a:pt x="0" y="4451599"/>
                </a:lnTo>
                <a:lnTo>
                  <a:pt x="0" y="0"/>
                </a:lnTo>
                <a:lnTo>
                  <a:pt x="4200691" y="0"/>
                </a:lnTo>
                <a:lnTo>
                  <a:pt x="4200691" y="4451599"/>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6" id="6"/>
          <p:cNvSpPr txBox="true"/>
          <p:nvPr/>
        </p:nvSpPr>
        <p:spPr>
          <a:xfrm rot="-381588">
            <a:off x="2976935" y="1024956"/>
            <a:ext cx="10311965" cy="1359791"/>
          </a:xfrm>
          <a:prstGeom prst="rect">
            <a:avLst/>
          </a:prstGeom>
        </p:spPr>
        <p:txBody>
          <a:bodyPr anchor="t" rtlCol="false" tIns="0" lIns="0" bIns="0" rIns="0">
            <a:spAutoFit/>
          </a:bodyPr>
          <a:lstStyle/>
          <a:p>
            <a:pPr algn="l">
              <a:lnSpc>
                <a:spcPts val="8481"/>
              </a:lnSpc>
            </a:pPr>
            <a:r>
              <a:rPr lang="en-US" sz="8928" spc="-598" b="true">
                <a:solidFill>
                  <a:srgbClr val="000000"/>
                </a:solidFill>
                <a:latin typeface="Gaegu Bold"/>
                <a:ea typeface="Gaegu Bold"/>
                <a:cs typeface="Gaegu Bold"/>
                <a:sym typeface="Gaegu Bold"/>
              </a:rPr>
              <a:t>Container Considerations </a:t>
            </a:r>
          </a:p>
        </p:txBody>
      </p:sp>
      <p:sp>
        <p:nvSpPr>
          <p:cNvPr name="TextBox 7" id="7"/>
          <p:cNvSpPr txBox="true"/>
          <p:nvPr/>
        </p:nvSpPr>
        <p:spPr>
          <a:xfrm rot="-406801">
            <a:off x="2937141" y="2413995"/>
            <a:ext cx="9935384" cy="7443216"/>
          </a:xfrm>
          <a:prstGeom prst="rect">
            <a:avLst/>
          </a:prstGeom>
        </p:spPr>
        <p:txBody>
          <a:bodyPr anchor="t" rtlCol="false" tIns="0" lIns="0" bIns="0" rIns="0">
            <a:spAutoFit/>
          </a:bodyPr>
          <a:lstStyle/>
          <a:p>
            <a:pPr algn="l">
              <a:lnSpc>
                <a:spcPts val="3926"/>
              </a:lnSpc>
            </a:pPr>
            <a:r>
              <a:rPr lang="en-US" sz="3300" b="true">
                <a:solidFill>
                  <a:srgbClr val="000000"/>
                </a:solidFill>
                <a:latin typeface="Dosis Semi-Bold"/>
                <a:ea typeface="Dosis Semi-Bold"/>
                <a:cs typeface="Dosis Semi-Bold"/>
                <a:sym typeface="Dosis Semi-Bold"/>
              </a:rPr>
              <a:t>Space:</a:t>
            </a:r>
          </a:p>
          <a:p>
            <a:pPr algn="l" marL="712470" indent="-356235" lvl="1">
              <a:lnSpc>
                <a:spcPts val="3926"/>
              </a:lnSpc>
              <a:buFont typeface="Arial"/>
              <a:buChar char="•"/>
            </a:pPr>
            <a:r>
              <a:rPr lang="en-US" b="true" sz="3300">
                <a:solidFill>
                  <a:srgbClr val="000000"/>
                </a:solidFill>
                <a:latin typeface="Dosis Semi-Bold"/>
                <a:ea typeface="Dosis Semi-Bold"/>
                <a:cs typeface="Dosis Semi-Bold"/>
                <a:sym typeface="Dosis Semi-Bold"/>
              </a:rPr>
              <a:t>Maintain the recommended 4-6 inch spacing between bulbs, using single-file or circular arrangements in containers.</a:t>
            </a:r>
          </a:p>
          <a:p>
            <a:pPr algn="l" marL="712470" indent="-356235" lvl="1">
              <a:lnSpc>
                <a:spcPts val="3926"/>
              </a:lnSpc>
              <a:buFont typeface="Arial"/>
              <a:buChar char="•"/>
            </a:pPr>
          </a:p>
          <a:p>
            <a:pPr algn="l">
              <a:lnSpc>
                <a:spcPts val="3926"/>
              </a:lnSpc>
            </a:pPr>
            <a:r>
              <a:rPr lang="en-US" sz="3300" b="true">
                <a:solidFill>
                  <a:srgbClr val="000000"/>
                </a:solidFill>
                <a:latin typeface="Dosis Semi-Bold"/>
                <a:ea typeface="Dosis Semi-Bold"/>
                <a:cs typeface="Dosis Semi-Bold"/>
                <a:sym typeface="Dosis Semi-Bold"/>
              </a:rPr>
              <a:t>Temperature:</a:t>
            </a:r>
          </a:p>
          <a:p>
            <a:pPr algn="l" marL="712470" indent="-356235" lvl="1">
              <a:lnSpc>
                <a:spcPts val="3926"/>
              </a:lnSpc>
              <a:buFont typeface="Arial"/>
              <a:buChar char="•"/>
            </a:pPr>
            <a:r>
              <a:rPr lang="en-US" b="true" sz="3300">
                <a:solidFill>
                  <a:srgbClr val="000000"/>
                </a:solidFill>
                <a:latin typeface="Dosis Semi-Bold"/>
                <a:ea typeface="Dosis Semi-Bold"/>
                <a:cs typeface="Dosis Semi-Bold"/>
                <a:sym typeface="Dosis Semi-Bold"/>
              </a:rPr>
              <a:t>Containers are more susceptible to temperature swings, especially in cold or hot climates.</a:t>
            </a:r>
          </a:p>
          <a:p>
            <a:pPr algn="l">
              <a:lnSpc>
                <a:spcPts val="3926"/>
              </a:lnSpc>
            </a:pPr>
            <a:r>
              <a:rPr lang="en-US" sz="3300" b="true">
                <a:solidFill>
                  <a:srgbClr val="000000"/>
                </a:solidFill>
                <a:latin typeface="Dosis Semi-Bold"/>
                <a:ea typeface="Dosis Semi-Bold"/>
                <a:cs typeface="Dosis Semi-Bold"/>
                <a:sym typeface="Dosis Semi-Bold"/>
              </a:rPr>
              <a:t>Moisture:</a:t>
            </a:r>
          </a:p>
          <a:p>
            <a:pPr algn="l">
              <a:lnSpc>
                <a:spcPts val="3926"/>
              </a:lnSpc>
            </a:pPr>
          </a:p>
          <a:p>
            <a:pPr algn="l" marL="712470" indent="-356235" lvl="1">
              <a:lnSpc>
                <a:spcPts val="3926"/>
              </a:lnSpc>
              <a:buFont typeface="Arial"/>
              <a:buChar char="•"/>
            </a:pPr>
            <a:r>
              <a:rPr lang="en-US" b="true" sz="3300">
                <a:solidFill>
                  <a:srgbClr val="000000"/>
                </a:solidFill>
                <a:latin typeface="Dosis Semi-Bold"/>
                <a:ea typeface="Dosis Semi-Bold"/>
                <a:cs typeface="Dosis Semi-Bold"/>
                <a:sym typeface="Dosis Semi-Bold"/>
              </a:rPr>
              <a:t>Containers drain faster than garden beds, meaning garlic in pots needs more frequent watering.</a:t>
            </a:r>
          </a:p>
          <a:p>
            <a:pPr algn="l" marL="712470" indent="-356235" lvl="1">
              <a:lnSpc>
                <a:spcPts val="3926"/>
              </a:lnSpc>
              <a:buFont typeface="Arial"/>
              <a:buChar char="•"/>
            </a:pPr>
            <a:r>
              <a:rPr lang="en-US" b="true" sz="3300">
                <a:solidFill>
                  <a:srgbClr val="000000"/>
                </a:solidFill>
                <a:latin typeface="Dosis Semi-Bold"/>
                <a:ea typeface="Dosis Semi-Bold"/>
                <a:cs typeface="Dosis Semi-Bold"/>
                <a:sym typeface="Dosis Semi-Bold"/>
              </a:rPr>
              <a:t>Key Tip: Keep soil slightly moist but never soggy to avoid rot.</a:t>
            </a:r>
          </a:p>
          <a:p>
            <a:pPr algn="l">
              <a:lnSpc>
                <a:spcPts val="3926"/>
              </a:lnSpc>
            </a:pPr>
          </a:p>
        </p:txBody>
      </p:sp>
      <p:sp>
        <p:nvSpPr>
          <p:cNvPr name="Freeform 8" id="8"/>
          <p:cNvSpPr/>
          <p:nvPr/>
        </p:nvSpPr>
        <p:spPr>
          <a:xfrm flipH="false" flipV="false" rot="0">
            <a:off x="12236363" y="7239883"/>
            <a:ext cx="6051637" cy="2836705"/>
          </a:xfrm>
          <a:custGeom>
            <a:avLst/>
            <a:gdLst/>
            <a:ahLst/>
            <a:cxnLst/>
            <a:rect r="r" b="b" t="t" l="l"/>
            <a:pathLst>
              <a:path h="2836705" w="6051637">
                <a:moveTo>
                  <a:pt x="0" y="0"/>
                </a:moveTo>
                <a:lnTo>
                  <a:pt x="6051637" y="0"/>
                </a:lnTo>
                <a:lnTo>
                  <a:pt x="6051637" y="2836705"/>
                </a:lnTo>
                <a:lnTo>
                  <a:pt x="0" y="2836705"/>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1467" t="-10431" r="-2216" b="-13067"/>
            </a:stretch>
          </a:blipFill>
        </p:spPr>
      </p:sp>
      <p:sp>
        <p:nvSpPr>
          <p:cNvPr name="Freeform 3" id="3"/>
          <p:cNvSpPr/>
          <p:nvPr/>
        </p:nvSpPr>
        <p:spPr>
          <a:xfrm flipH="false" flipV="false" rot="0">
            <a:off x="4349312" y="5415016"/>
            <a:ext cx="8445813" cy="1369052"/>
          </a:xfrm>
          <a:custGeom>
            <a:avLst/>
            <a:gdLst/>
            <a:ahLst/>
            <a:cxnLst/>
            <a:rect r="r" b="b" t="t" l="l"/>
            <a:pathLst>
              <a:path h="1369052" w="8445813">
                <a:moveTo>
                  <a:pt x="0" y="0"/>
                </a:moveTo>
                <a:lnTo>
                  <a:pt x="8445812" y="0"/>
                </a:lnTo>
                <a:lnTo>
                  <a:pt x="8445812" y="1369051"/>
                </a:lnTo>
                <a:lnTo>
                  <a:pt x="0" y="1369051"/>
                </a:lnTo>
                <a:lnTo>
                  <a:pt x="0" y="0"/>
                </a:lnTo>
                <a:close/>
              </a:path>
            </a:pathLst>
          </a:custGeom>
          <a:blipFill>
            <a:blip r:embed="rId3"/>
            <a:stretch>
              <a:fillRect l="-1787" t="-94059" r="-20122" b="-125570"/>
            </a:stretch>
          </a:blipFill>
        </p:spPr>
      </p:sp>
      <p:grpSp>
        <p:nvGrpSpPr>
          <p:cNvPr name="Group 4" id="4"/>
          <p:cNvGrpSpPr>
            <a:grpSpLocks noChangeAspect="true"/>
          </p:cNvGrpSpPr>
          <p:nvPr/>
        </p:nvGrpSpPr>
        <p:grpSpPr>
          <a:xfrm rot="0">
            <a:off x="332723" y="3068840"/>
            <a:ext cx="3524629" cy="3524629"/>
            <a:chOff x="0" y="0"/>
            <a:chExt cx="19050000" cy="19050000"/>
          </a:xfrm>
        </p:grpSpPr>
        <p:sp>
          <p:nvSpPr>
            <p:cNvPr name="Freeform 5" id="5"/>
            <p:cNvSpPr/>
            <p:nvPr/>
          </p:nvSpPr>
          <p:spPr>
            <a:xfrm flipH="false" flipV="false" rot="0">
              <a:off x="1106665" y="1106665"/>
              <a:ext cx="16836669" cy="16836669"/>
            </a:xfrm>
            <a:custGeom>
              <a:avLst/>
              <a:gdLst/>
              <a:ahLst/>
              <a:cxnLst/>
              <a:rect r="r" b="b" t="t" l="l"/>
              <a:pathLst>
                <a:path h="16836669" w="16836669">
                  <a:moveTo>
                    <a:pt x="0" y="0"/>
                  </a:moveTo>
                  <a:lnTo>
                    <a:pt x="16836669" y="0"/>
                  </a:lnTo>
                  <a:lnTo>
                    <a:pt x="16836669" y="16836669"/>
                  </a:lnTo>
                  <a:lnTo>
                    <a:pt x="0" y="16836669"/>
                  </a:lnTo>
                  <a:close/>
                </a:path>
              </a:pathLst>
            </a:custGeom>
            <a:blipFill>
              <a:blip r:embed="rId4"/>
              <a:stretch>
                <a:fillRect l="-25046" t="0" r="-25046" b="0"/>
              </a:stretch>
            </a:blipFill>
          </p:spPr>
        </p:sp>
        <p:sp>
          <p:nvSpPr>
            <p:cNvPr name="Freeform 6" id="6"/>
            <p:cNvSpPr/>
            <p:nvPr/>
          </p:nvSpPr>
          <p:spPr>
            <a:xfrm flipH="false" flipV="false" rot="0">
              <a:off x="0" y="0"/>
              <a:ext cx="19050000" cy="19050000"/>
            </a:xfrm>
            <a:custGeom>
              <a:avLst/>
              <a:gdLst/>
              <a:ahLst/>
              <a:cxnLst/>
              <a:rect r="r" b="b" t="t" l="l"/>
              <a:pathLst>
                <a:path h="19050000" w="19050000">
                  <a:moveTo>
                    <a:pt x="0" y="0"/>
                  </a:moveTo>
                  <a:lnTo>
                    <a:pt x="19050000" y="0"/>
                  </a:lnTo>
                  <a:lnTo>
                    <a:pt x="19050000" y="19050000"/>
                  </a:lnTo>
                  <a:lnTo>
                    <a:pt x="0" y="19050000"/>
                  </a:lnTo>
                  <a:close/>
                </a:path>
              </a:pathLst>
            </a:custGeom>
            <a:blipFill>
              <a:blip r:embed="rId5"/>
              <a:stretch>
                <a:fillRect l="0" t="0" r="0" b="0"/>
              </a:stretch>
            </a:blipFill>
          </p:spPr>
        </p:sp>
      </p:grpSp>
      <p:sp>
        <p:nvSpPr>
          <p:cNvPr name="TextBox 7" id="7"/>
          <p:cNvSpPr txBox="true"/>
          <p:nvPr/>
        </p:nvSpPr>
        <p:spPr>
          <a:xfrm rot="0">
            <a:off x="3997630" y="1457325"/>
            <a:ext cx="13969685" cy="3499628"/>
          </a:xfrm>
          <a:prstGeom prst="rect">
            <a:avLst/>
          </a:prstGeom>
        </p:spPr>
        <p:txBody>
          <a:bodyPr anchor="t" rtlCol="false" tIns="0" lIns="0" bIns="0" rIns="0">
            <a:spAutoFit/>
          </a:bodyPr>
          <a:lstStyle/>
          <a:p>
            <a:pPr algn="just">
              <a:lnSpc>
                <a:spcPts val="4659"/>
              </a:lnSpc>
            </a:pPr>
          </a:p>
          <a:p>
            <a:pPr algn="just" marL="661882" indent="-330941" lvl="1">
              <a:lnSpc>
                <a:spcPts val="4659"/>
              </a:lnSpc>
              <a:buFont typeface="Arial"/>
              <a:buChar char="•"/>
            </a:pPr>
            <a:r>
              <a:rPr lang="en-US" b="true" sz="3065">
                <a:solidFill>
                  <a:srgbClr val="000000"/>
                </a:solidFill>
                <a:latin typeface="Dosis Semi-Bold"/>
                <a:ea typeface="Dosis Semi-Bold"/>
                <a:cs typeface="Dosis Semi-Bold"/>
                <a:sym typeface="Dosis Semi-Bold"/>
              </a:rPr>
              <a:t>Leaves: If you’ve got trees nearby, fallen leaves are an easy, free option.</a:t>
            </a:r>
          </a:p>
          <a:p>
            <a:pPr algn="just" marL="661882" indent="-330941" lvl="1">
              <a:lnSpc>
                <a:spcPts val="4659"/>
              </a:lnSpc>
              <a:buFont typeface="Arial"/>
              <a:buChar char="•"/>
            </a:pPr>
            <a:r>
              <a:rPr lang="en-US" b="true" sz="3065">
                <a:solidFill>
                  <a:srgbClr val="000000"/>
                </a:solidFill>
                <a:latin typeface="Dosis Semi-Bold"/>
                <a:ea typeface="Dosis Semi-Bold"/>
                <a:cs typeface="Dosis Semi-Bold"/>
                <a:sym typeface="Dosis Semi-Bold"/>
              </a:rPr>
              <a:t>Grass clippings: Make sure they’re dried out first to avoid matting.</a:t>
            </a:r>
          </a:p>
          <a:p>
            <a:pPr algn="just" marL="661882" indent="-330941" lvl="1">
              <a:lnSpc>
                <a:spcPts val="4659"/>
              </a:lnSpc>
              <a:buFont typeface="Arial"/>
              <a:buChar char="•"/>
            </a:pPr>
            <a:r>
              <a:rPr lang="en-US" b="true" sz="3065">
                <a:solidFill>
                  <a:srgbClr val="000000"/>
                </a:solidFill>
                <a:latin typeface="Dosis Semi-Bold"/>
                <a:ea typeface="Dosis Semi-Bold"/>
                <a:cs typeface="Dosis Semi-Bold"/>
                <a:sym typeface="Dosis Semi-Bold"/>
              </a:rPr>
              <a:t>Straw: This is one of the best mulches for garlic—it’s lightweight, </a:t>
            </a:r>
          </a:p>
          <a:p>
            <a:pPr algn="just" marL="661882" indent="-330941" lvl="1">
              <a:lnSpc>
                <a:spcPts val="4659"/>
              </a:lnSpc>
              <a:buFont typeface="Arial"/>
              <a:buChar char="•"/>
            </a:pPr>
            <a:r>
              <a:rPr lang="en-US" b="true" sz="3065">
                <a:solidFill>
                  <a:srgbClr val="000000"/>
                </a:solidFill>
                <a:latin typeface="Dosis Semi-Bold"/>
                <a:ea typeface="Dosis Semi-Bold"/>
                <a:cs typeface="Dosis Semi-Bold"/>
                <a:sym typeface="Dosis Semi-Bold"/>
              </a:rPr>
              <a:t>provides great insulation, and breaks down nicely to add organic matter to the soil.</a:t>
            </a:r>
          </a:p>
          <a:p>
            <a:pPr algn="just">
              <a:lnSpc>
                <a:spcPts val="4659"/>
              </a:lnSpc>
            </a:pPr>
          </a:p>
        </p:txBody>
      </p:sp>
      <p:sp>
        <p:nvSpPr>
          <p:cNvPr name="Freeform 8" id="8"/>
          <p:cNvSpPr/>
          <p:nvPr/>
        </p:nvSpPr>
        <p:spPr>
          <a:xfrm flipH="false" flipV="false" rot="-10800000">
            <a:off x="3066453" y="319240"/>
            <a:ext cx="10300123" cy="1418921"/>
          </a:xfrm>
          <a:custGeom>
            <a:avLst/>
            <a:gdLst/>
            <a:ahLst/>
            <a:cxnLst/>
            <a:rect r="r" b="b" t="t" l="l"/>
            <a:pathLst>
              <a:path h="1418921" w="10300123">
                <a:moveTo>
                  <a:pt x="0" y="0"/>
                </a:moveTo>
                <a:lnTo>
                  <a:pt x="10300123" y="0"/>
                </a:lnTo>
                <a:lnTo>
                  <a:pt x="10300123" y="1418920"/>
                </a:lnTo>
                <a:lnTo>
                  <a:pt x="0" y="1418920"/>
                </a:lnTo>
                <a:lnTo>
                  <a:pt x="0" y="0"/>
                </a:lnTo>
                <a:close/>
              </a:path>
            </a:pathLst>
          </a:custGeom>
          <a:blipFill>
            <a:blip r:embed="rId3"/>
            <a:stretch>
              <a:fillRect l="0" t="-74542" r="-1487" b="-138560"/>
            </a:stretch>
          </a:blipFill>
        </p:spPr>
      </p:sp>
      <p:sp>
        <p:nvSpPr>
          <p:cNvPr name="Freeform 9" id="9"/>
          <p:cNvSpPr/>
          <p:nvPr/>
        </p:nvSpPr>
        <p:spPr>
          <a:xfrm flipH="false" flipV="false" rot="-1051246">
            <a:off x="-1757202" y="-2233178"/>
            <a:ext cx="5104835" cy="5104835"/>
          </a:xfrm>
          <a:custGeom>
            <a:avLst/>
            <a:gdLst/>
            <a:ahLst/>
            <a:cxnLst/>
            <a:rect r="r" b="b" t="t" l="l"/>
            <a:pathLst>
              <a:path h="5104835" w="5104835">
                <a:moveTo>
                  <a:pt x="0" y="0"/>
                </a:moveTo>
                <a:lnTo>
                  <a:pt x="5104835" y="0"/>
                </a:lnTo>
                <a:lnTo>
                  <a:pt x="5104835" y="5104835"/>
                </a:lnTo>
                <a:lnTo>
                  <a:pt x="0" y="510483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0" id="10"/>
          <p:cNvSpPr/>
          <p:nvPr/>
        </p:nvSpPr>
        <p:spPr>
          <a:xfrm flipH="false" flipV="false" rot="0">
            <a:off x="13576993" y="4642658"/>
            <a:ext cx="3892724" cy="2598609"/>
          </a:xfrm>
          <a:custGeom>
            <a:avLst/>
            <a:gdLst/>
            <a:ahLst/>
            <a:cxnLst/>
            <a:rect r="r" b="b" t="t" l="l"/>
            <a:pathLst>
              <a:path h="2598609" w="3892724">
                <a:moveTo>
                  <a:pt x="0" y="0"/>
                </a:moveTo>
                <a:lnTo>
                  <a:pt x="3892724" y="0"/>
                </a:lnTo>
                <a:lnTo>
                  <a:pt x="3892724" y="2598609"/>
                </a:lnTo>
                <a:lnTo>
                  <a:pt x="0" y="2598609"/>
                </a:lnTo>
                <a:lnTo>
                  <a:pt x="0" y="0"/>
                </a:lnTo>
                <a:close/>
              </a:path>
            </a:pathLst>
          </a:custGeom>
          <a:blipFill>
            <a:blip r:embed="rId8"/>
            <a:stretch>
              <a:fillRect l="0" t="0" r="0" b="-8230"/>
            </a:stretch>
          </a:blipFill>
        </p:spPr>
      </p:sp>
      <p:sp>
        <p:nvSpPr>
          <p:cNvPr name="Freeform 11" id="11"/>
          <p:cNvSpPr/>
          <p:nvPr/>
        </p:nvSpPr>
        <p:spPr>
          <a:xfrm flipH="false" flipV="false" rot="0">
            <a:off x="-418808" y="-748153"/>
            <a:ext cx="2895015" cy="2909563"/>
          </a:xfrm>
          <a:custGeom>
            <a:avLst/>
            <a:gdLst/>
            <a:ahLst/>
            <a:cxnLst/>
            <a:rect r="r" b="b" t="t" l="l"/>
            <a:pathLst>
              <a:path h="2909563" w="2895015">
                <a:moveTo>
                  <a:pt x="0" y="0"/>
                </a:moveTo>
                <a:lnTo>
                  <a:pt x="2895016" y="0"/>
                </a:lnTo>
                <a:lnTo>
                  <a:pt x="2895016" y="2909563"/>
                </a:lnTo>
                <a:lnTo>
                  <a:pt x="0" y="2909563"/>
                </a:lnTo>
                <a:lnTo>
                  <a:pt x="0" y="0"/>
                </a:lnTo>
                <a:close/>
              </a:path>
            </a:pathLst>
          </a:custGeom>
          <a:blipFill>
            <a:blip r:embed="rId9"/>
            <a:stretch>
              <a:fillRect l="0" t="0" r="0" b="0"/>
            </a:stretch>
          </a:blipFill>
        </p:spPr>
      </p:sp>
      <p:sp>
        <p:nvSpPr>
          <p:cNvPr name="TextBox 12" id="12"/>
          <p:cNvSpPr txBox="true"/>
          <p:nvPr/>
        </p:nvSpPr>
        <p:spPr>
          <a:xfrm rot="0">
            <a:off x="613279" y="352425"/>
            <a:ext cx="12181845" cy="1190625"/>
          </a:xfrm>
          <a:prstGeom prst="rect">
            <a:avLst/>
          </a:prstGeom>
        </p:spPr>
        <p:txBody>
          <a:bodyPr anchor="t" rtlCol="false" tIns="0" lIns="0" bIns="0" rIns="0">
            <a:spAutoFit/>
          </a:bodyPr>
          <a:lstStyle/>
          <a:p>
            <a:pPr algn="r">
              <a:lnSpc>
                <a:spcPts val="8159"/>
              </a:lnSpc>
            </a:pPr>
            <a:r>
              <a:rPr lang="en-US" b="true" sz="6799" spc="-373">
                <a:solidFill>
                  <a:srgbClr val="000000"/>
                </a:solidFill>
                <a:latin typeface="Gaegu Bold"/>
                <a:ea typeface="Gaegu Bold"/>
                <a:cs typeface="Gaegu Bold"/>
                <a:sym typeface="Gaegu Bold"/>
              </a:rPr>
              <a:t>The Importance of Mulching</a:t>
            </a:r>
          </a:p>
        </p:txBody>
      </p:sp>
      <p:sp>
        <p:nvSpPr>
          <p:cNvPr name="TextBox 13" id="13"/>
          <p:cNvSpPr txBox="true"/>
          <p:nvPr/>
        </p:nvSpPr>
        <p:spPr>
          <a:xfrm rot="0">
            <a:off x="1271605" y="7165067"/>
            <a:ext cx="16695710" cy="2858578"/>
          </a:xfrm>
          <a:prstGeom prst="rect">
            <a:avLst/>
          </a:prstGeom>
        </p:spPr>
        <p:txBody>
          <a:bodyPr anchor="t" rtlCol="false" tIns="0" lIns="0" bIns="0" rIns="0">
            <a:spAutoFit/>
          </a:bodyPr>
          <a:lstStyle/>
          <a:p>
            <a:pPr algn="l">
              <a:lnSpc>
                <a:spcPts val="4590"/>
              </a:lnSpc>
            </a:pPr>
            <a:r>
              <a:rPr lang="en-US" sz="3020" b="true">
                <a:solidFill>
                  <a:srgbClr val="000000"/>
                </a:solidFill>
                <a:latin typeface="Dosis Semi-Bold"/>
                <a:ea typeface="Dosis Semi-Bold"/>
                <a:cs typeface="Dosis Semi-Bold"/>
                <a:sym typeface="Dosis Semi-Bold"/>
              </a:rPr>
              <a:t>Mulching serves two main purposes. First, it helps retain moisture in the soil, keeping it from drying out during the winter months. More importantly, it protects the garlic from frost heaving, which happens when the soil freezes and thaws repeatedly. This can actually push the garlic cloves out of the ground, exposing them to the elements and damaging the roots. A thick layer of mulch—around 4-6 inches—is a great way to prevent this.</a:t>
            </a:r>
          </a:p>
          <a:p>
            <a:pPr algn="l">
              <a:lnSpc>
                <a:spcPts val="4590"/>
              </a:lnSpc>
            </a:pPr>
          </a:p>
        </p:txBody>
      </p:sp>
      <p:sp>
        <p:nvSpPr>
          <p:cNvPr name="TextBox 14" id="14"/>
          <p:cNvSpPr txBox="true"/>
          <p:nvPr/>
        </p:nvSpPr>
        <p:spPr>
          <a:xfrm rot="0">
            <a:off x="5059000" y="5322044"/>
            <a:ext cx="7185974" cy="1364494"/>
          </a:xfrm>
          <a:prstGeom prst="rect">
            <a:avLst/>
          </a:prstGeom>
        </p:spPr>
        <p:txBody>
          <a:bodyPr anchor="t" rtlCol="false" tIns="0" lIns="0" bIns="0" rIns="0">
            <a:spAutoFit/>
          </a:bodyPr>
          <a:lstStyle/>
          <a:p>
            <a:pPr algn="l">
              <a:lnSpc>
                <a:spcPts val="9316"/>
              </a:lnSpc>
            </a:pPr>
            <a:r>
              <a:rPr lang="en-US" sz="7763" spc="-427" b="true">
                <a:solidFill>
                  <a:srgbClr val="000000"/>
                </a:solidFill>
                <a:latin typeface="Gaegu Bold"/>
                <a:ea typeface="Gaegu Bold"/>
                <a:cs typeface="Gaegu Bold"/>
                <a:sym typeface="Gaegu Bold"/>
              </a:rPr>
              <a:t>Mulch</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1467" t="-10431" r="-2216" b="-13067"/>
            </a:stretch>
          </a:blipFill>
        </p:spPr>
      </p:sp>
      <p:sp>
        <p:nvSpPr>
          <p:cNvPr name="Freeform 3" id="3"/>
          <p:cNvSpPr/>
          <p:nvPr/>
        </p:nvSpPr>
        <p:spPr>
          <a:xfrm flipH="false" flipV="false" rot="-1051246">
            <a:off x="1067293" y="7734583"/>
            <a:ext cx="5104835" cy="5104835"/>
          </a:xfrm>
          <a:custGeom>
            <a:avLst/>
            <a:gdLst/>
            <a:ahLst/>
            <a:cxnLst/>
            <a:rect r="r" b="b" t="t" l="l"/>
            <a:pathLst>
              <a:path h="5104835" w="5104835">
                <a:moveTo>
                  <a:pt x="0" y="0"/>
                </a:moveTo>
                <a:lnTo>
                  <a:pt x="5104835" y="0"/>
                </a:lnTo>
                <a:lnTo>
                  <a:pt x="5104835" y="5104834"/>
                </a:lnTo>
                <a:lnTo>
                  <a:pt x="0" y="510483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4" id="4"/>
          <p:cNvGrpSpPr>
            <a:grpSpLocks noChangeAspect="true"/>
          </p:cNvGrpSpPr>
          <p:nvPr/>
        </p:nvGrpSpPr>
        <p:grpSpPr>
          <a:xfrm rot="0">
            <a:off x="1517078" y="1541862"/>
            <a:ext cx="7203277" cy="7203277"/>
            <a:chOff x="0" y="0"/>
            <a:chExt cx="19050000" cy="19050000"/>
          </a:xfrm>
        </p:grpSpPr>
        <p:sp>
          <p:nvSpPr>
            <p:cNvPr name="Freeform 5" id="5"/>
            <p:cNvSpPr/>
            <p:nvPr/>
          </p:nvSpPr>
          <p:spPr>
            <a:xfrm flipH="false" flipV="false" rot="0">
              <a:off x="1106665" y="1106665"/>
              <a:ext cx="16836669" cy="16836669"/>
            </a:xfrm>
            <a:custGeom>
              <a:avLst/>
              <a:gdLst/>
              <a:ahLst/>
              <a:cxnLst/>
              <a:rect r="r" b="b" t="t" l="l"/>
              <a:pathLst>
                <a:path h="16836669" w="16836669">
                  <a:moveTo>
                    <a:pt x="0" y="0"/>
                  </a:moveTo>
                  <a:lnTo>
                    <a:pt x="16836669" y="0"/>
                  </a:lnTo>
                  <a:lnTo>
                    <a:pt x="16836669" y="16836669"/>
                  </a:lnTo>
                  <a:lnTo>
                    <a:pt x="0" y="16836669"/>
                  </a:lnTo>
                  <a:close/>
                </a:path>
              </a:pathLst>
            </a:custGeom>
            <a:blipFill>
              <a:blip r:embed="rId5"/>
              <a:stretch>
                <a:fillRect l="-25046" t="0" r="-25046" b="0"/>
              </a:stretch>
            </a:blipFill>
          </p:spPr>
        </p:sp>
        <p:sp>
          <p:nvSpPr>
            <p:cNvPr name="Freeform 6" id="6"/>
            <p:cNvSpPr/>
            <p:nvPr/>
          </p:nvSpPr>
          <p:spPr>
            <a:xfrm flipH="false" flipV="false" rot="0">
              <a:off x="0" y="0"/>
              <a:ext cx="19050000" cy="19050000"/>
            </a:xfrm>
            <a:custGeom>
              <a:avLst/>
              <a:gdLst/>
              <a:ahLst/>
              <a:cxnLst/>
              <a:rect r="r" b="b" t="t" l="l"/>
              <a:pathLst>
                <a:path h="19050000" w="19050000">
                  <a:moveTo>
                    <a:pt x="0" y="0"/>
                  </a:moveTo>
                  <a:lnTo>
                    <a:pt x="19050000" y="0"/>
                  </a:lnTo>
                  <a:lnTo>
                    <a:pt x="19050000" y="19050000"/>
                  </a:lnTo>
                  <a:lnTo>
                    <a:pt x="0" y="19050000"/>
                  </a:lnTo>
                  <a:close/>
                </a:path>
              </a:pathLst>
            </a:custGeom>
            <a:blipFill>
              <a:blip r:embed="rId6"/>
              <a:stretch>
                <a:fillRect l="0" t="0" r="0" b="0"/>
              </a:stretch>
            </a:blipFill>
          </p:spPr>
        </p:sp>
      </p:grpSp>
      <p:sp>
        <p:nvSpPr>
          <p:cNvPr name="Freeform 7" id="7"/>
          <p:cNvSpPr/>
          <p:nvPr/>
        </p:nvSpPr>
        <p:spPr>
          <a:xfrm flipH="false" flipV="false" rot="0">
            <a:off x="9060320" y="1793050"/>
            <a:ext cx="9768719" cy="1665356"/>
          </a:xfrm>
          <a:custGeom>
            <a:avLst/>
            <a:gdLst/>
            <a:ahLst/>
            <a:cxnLst/>
            <a:rect r="r" b="b" t="t" l="l"/>
            <a:pathLst>
              <a:path h="1665356" w="9768719">
                <a:moveTo>
                  <a:pt x="0" y="0"/>
                </a:moveTo>
                <a:lnTo>
                  <a:pt x="9768720" y="0"/>
                </a:lnTo>
                <a:lnTo>
                  <a:pt x="9768720" y="1665355"/>
                </a:lnTo>
                <a:lnTo>
                  <a:pt x="0" y="1665355"/>
                </a:lnTo>
                <a:lnTo>
                  <a:pt x="0" y="0"/>
                </a:lnTo>
                <a:close/>
              </a:path>
            </a:pathLst>
          </a:custGeom>
          <a:blipFill>
            <a:blip r:embed="rId7"/>
            <a:stretch>
              <a:fillRect l="-762" t="-117924" r="0" b="-33275"/>
            </a:stretch>
          </a:blipFill>
        </p:spPr>
      </p:sp>
      <p:sp>
        <p:nvSpPr>
          <p:cNvPr name="TextBox 8" id="8"/>
          <p:cNvSpPr txBox="true"/>
          <p:nvPr/>
        </p:nvSpPr>
        <p:spPr>
          <a:xfrm rot="0">
            <a:off x="9332562" y="1923119"/>
            <a:ext cx="8572355" cy="1012838"/>
          </a:xfrm>
          <a:prstGeom prst="rect">
            <a:avLst/>
          </a:prstGeom>
        </p:spPr>
        <p:txBody>
          <a:bodyPr anchor="t" rtlCol="false" tIns="0" lIns="0" bIns="0" rIns="0">
            <a:spAutoFit/>
          </a:bodyPr>
          <a:lstStyle/>
          <a:p>
            <a:pPr algn="l">
              <a:lnSpc>
                <a:spcPts val="6365"/>
              </a:lnSpc>
            </a:pPr>
            <a:r>
              <a:rPr lang="en-US" sz="6700" spc="-448" b="true">
                <a:solidFill>
                  <a:srgbClr val="000000"/>
                </a:solidFill>
                <a:latin typeface="Gaegu Bold"/>
                <a:ea typeface="Gaegu Bold"/>
                <a:cs typeface="Gaegu Bold"/>
                <a:sym typeface="Gaegu Bold"/>
              </a:rPr>
              <a:t> When and How to Harvest</a:t>
            </a:r>
          </a:p>
        </p:txBody>
      </p:sp>
      <p:sp>
        <p:nvSpPr>
          <p:cNvPr name="Freeform 9" id="9"/>
          <p:cNvSpPr/>
          <p:nvPr/>
        </p:nvSpPr>
        <p:spPr>
          <a:xfrm flipH="true" flipV="true" rot="-4460706">
            <a:off x="15185839" y="-788401"/>
            <a:ext cx="3429365" cy="3634202"/>
          </a:xfrm>
          <a:custGeom>
            <a:avLst/>
            <a:gdLst/>
            <a:ahLst/>
            <a:cxnLst/>
            <a:rect r="r" b="b" t="t" l="l"/>
            <a:pathLst>
              <a:path h="3634202" w="3429365">
                <a:moveTo>
                  <a:pt x="3429365" y="3634202"/>
                </a:moveTo>
                <a:lnTo>
                  <a:pt x="0" y="3634202"/>
                </a:lnTo>
                <a:lnTo>
                  <a:pt x="0" y="0"/>
                </a:lnTo>
                <a:lnTo>
                  <a:pt x="3429365" y="0"/>
                </a:lnTo>
                <a:lnTo>
                  <a:pt x="3429365" y="3634202"/>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0" id="10"/>
          <p:cNvSpPr/>
          <p:nvPr/>
        </p:nvSpPr>
        <p:spPr>
          <a:xfrm flipH="false" flipV="false" rot="0">
            <a:off x="-2570923" y="6307401"/>
            <a:ext cx="7689640" cy="5901798"/>
          </a:xfrm>
          <a:custGeom>
            <a:avLst/>
            <a:gdLst/>
            <a:ahLst/>
            <a:cxnLst/>
            <a:rect r="r" b="b" t="t" l="l"/>
            <a:pathLst>
              <a:path h="5901798" w="7689640">
                <a:moveTo>
                  <a:pt x="0" y="0"/>
                </a:moveTo>
                <a:lnTo>
                  <a:pt x="7689639" y="0"/>
                </a:lnTo>
                <a:lnTo>
                  <a:pt x="7689639" y="5901798"/>
                </a:lnTo>
                <a:lnTo>
                  <a:pt x="0" y="5901798"/>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1" id="11"/>
          <p:cNvSpPr txBox="true"/>
          <p:nvPr/>
        </p:nvSpPr>
        <p:spPr>
          <a:xfrm rot="0">
            <a:off x="8820926" y="7097339"/>
            <a:ext cx="9294584" cy="3460096"/>
          </a:xfrm>
          <a:prstGeom prst="rect">
            <a:avLst/>
          </a:prstGeom>
        </p:spPr>
        <p:txBody>
          <a:bodyPr anchor="t" rtlCol="false" tIns="0" lIns="0" bIns="0" rIns="0">
            <a:spAutoFit/>
          </a:bodyPr>
          <a:lstStyle/>
          <a:p>
            <a:pPr algn="l" marL="1083443" indent="-361148" lvl="2">
              <a:lnSpc>
                <a:spcPts val="3462"/>
              </a:lnSpc>
              <a:buFont typeface="Arial"/>
              <a:buChar char="⚬"/>
            </a:pPr>
            <a:r>
              <a:rPr lang="en-US" b="true" sz="2509">
                <a:solidFill>
                  <a:srgbClr val="000000"/>
                </a:solidFill>
                <a:latin typeface="Dosis Semi-Bold"/>
                <a:ea typeface="Dosis Semi-Bold"/>
                <a:cs typeface="Dosis Semi-Bold"/>
                <a:sym typeface="Dosis Semi-Bold"/>
              </a:rPr>
              <a:t>There are wild garlic varieties, such as ramps (Allium tricoccum), which grow naturally in certain regions. These wild types are often foraged in early spring and have a distinct, pungent flavor, making them a sought-after ingredient in gourmet cooking. Ramps and other wild garlic types are popular for their early availability and strong garlic-like taste.</a:t>
            </a:r>
          </a:p>
          <a:p>
            <a:pPr algn="l" marL="541721" indent="-270861" lvl="1">
              <a:lnSpc>
                <a:spcPts val="3462"/>
              </a:lnSpc>
              <a:buFont typeface="Arial"/>
              <a:buChar char="•"/>
            </a:pPr>
          </a:p>
          <a:p>
            <a:pPr algn="l">
              <a:lnSpc>
                <a:spcPts val="3462"/>
              </a:lnSpc>
            </a:pPr>
          </a:p>
        </p:txBody>
      </p:sp>
      <p:sp>
        <p:nvSpPr>
          <p:cNvPr name="TextBox 12" id="12"/>
          <p:cNvSpPr txBox="true"/>
          <p:nvPr/>
        </p:nvSpPr>
        <p:spPr>
          <a:xfrm rot="0">
            <a:off x="9332562" y="3813843"/>
            <a:ext cx="8782948" cy="3331121"/>
          </a:xfrm>
          <a:prstGeom prst="rect">
            <a:avLst/>
          </a:prstGeom>
        </p:spPr>
        <p:txBody>
          <a:bodyPr anchor="t" rtlCol="false" tIns="0" lIns="0" bIns="0" rIns="0">
            <a:spAutoFit/>
          </a:bodyPr>
          <a:lstStyle/>
          <a:p>
            <a:pPr algn="l" marL="696884" indent="-348442" lvl="1">
              <a:lnSpc>
                <a:spcPts val="4454"/>
              </a:lnSpc>
              <a:buFont typeface="Arial"/>
              <a:buChar char="•"/>
            </a:pPr>
            <a:r>
              <a:rPr lang="en-US" b="true" sz="3227">
                <a:solidFill>
                  <a:srgbClr val="000000"/>
                </a:solidFill>
                <a:latin typeface="Dosis Semi-Bold"/>
                <a:ea typeface="Dosis Semi-Bold"/>
                <a:cs typeface="Dosis Semi-Bold"/>
                <a:sym typeface="Dosis Semi-Bold"/>
              </a:rPr>
              <a:t>When to harvest: 40-50% of leaves are yellow/brown.</a:t>
            </a:r>
          </a:p>
          <a:p>
            <a:pPr algn="l" marL="696884" indent="-348442" lvl="1">
              <a:lnSpc>
                <a:spcPts val="4454"/>
              </a:lnSpc>
              <a:buFont typeface="Arial"/>
              <a:buChar char="•"/>
            </a:pPr>
            <a:r>
              <a:rPr lang="en-US" b="true" sz="3227">
                <a:solidFill>
                  <a:srgbClr val="000000"/>
                </a:solidFill>
                <a:latin typeface="Dosis Semi-Bold"/>
                <a:ea typeface="Dosis Semi-Bold"/>
                <a:cs typeface="Dosis Semi-Bold"/>
                <a:sym typeface="Dosis Semi-Bold"/>
              </a:rPr>
              <a:t>How to harvest: Loosen soil with a fork, lift gently, and don’t wash the bulbs—leave the soil on until curing.</a:t>
            </a:r>
          </a:p>
          <a:p>
            <a:pPr algn="l">
              <a:lnSpc>
                <a:spcPts val="4454"/>
              </a:lnSpc>
            </a:pP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1467" t="-10431" r="-2216" b="-13067"/>
            </a:stretch>
          </a:blipFill>
        </p:spPr>
      </p:sp>
      <p:sp>
        <p:nvSpPr>
          <p:cNvPr name="Freeform 3" id="3"/>
          <p:cNvSpPr/>
          <p:nvPr/>
        </p:nvSpPr>
        <p:spPr>
          <a:xfrm flipH="false" flipV="false" rot="5236596">
            <a:off x="6874470" y="-696956"/>
            <a:ext cx="4539059" cy="6822799"/>
          </a:xfrm>
          <a:custGeom>
            <a:avLst/>
            <a:gdLst/>
            <a:ahLst/>
            <a:cxnLst/>
            <a:rect r="r" b="b" t="t" l="l"/>
            <a:pathLst>
              <a:path h="6822799" w="4539059">
                <a:moveTo>
                  <a:pt x="0" y="0"/>
                </a:moveTo>
                <a:lnTo>
                  <a:pt x="4539060" y="0"/>
                </a:lnTo>
                <a:lnTo>
                  <a:pt x="4539060" y="6822799"/>
                </a:lnTo>
                <a:lnTo>
                  <a:pt x="0" y="6822799"/>
                </a:lnTo>
                <a:lnTo>
                  <a:pt x="0" y="0"/>
                </a:lnTo>
                <a:close/>
              </a:path>
            </a:pathLst>
          </a:custGeom>
          <a:blipFill>
            <a:blip r:embed="rId3">
              <a:extLst>
                <a:ext uri="{96DAC541-7B7A-43D3-8B79-37D633B846F1}">
                  <asvg:svgBlip xmlns:asvg="http://schemas.microsoft.com/office/drawing/2016/SVG/main" r:embed="rId4"/>
                </a:ext>
              </a:extLst>
            </a:blip>
            <a:stretch>
              <a:fillRect l="0" t="-17983" r="-57678" b="-20706"/>
            </a:stretch>
          </a:blipFill>
        </p:spPr>
      </p:sp>
      <p:sp>
        <p:nvSpPr>
          <p:cNvPr name="Freeform 4" id="4"/>
          <p:cNvSpPr/>
          <p:nvPr/>
        </p:nvSpPr>
        <p:spPr>
          <a:xfrm flipH="false" flipV="false" rot="-1051246">
            <a:off x="-1897698" y="-1956752"/>
            <a:ext cx="5104835" cy="5104835"/>
          </a:xfrm>
          <a:custGeom>
            <a:avLst/>
            <a:gdLst/>
            <a:ahLst/>
            <a:cxnLst/>
            <a:rect r="r" b="b" t="t" l="l"/>
            <a:pathLst>
              <a:path h="5104835" w="5104835">
                <a:moveTo>
                  <a:pt x="0" y="0"/>
                </a:moveTo>
                <a:lnTo>
                  <a:pt x="5104835" y="0"/>
                </a:lnTo>
                <a:lnTo>
                  <a:pt x="5104835" y="5104835"/>
                </a:lnTo>
                <a:lnTo>
                  <a:pt x="0" y="5104835"/>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true" flipV="false" rot="-4249274">
            <a:off x="99622" y="6527820"/>
            <a:ext cx="1642882" cy="3250307"/>
          </a:xfrm>
          <a:custGeom>
            <a:avLst/>
            <a:gdLst/>
            <a:ahLst/>
            <a:cxnLst/>
            <a:rect r="r" b="b" t="t" l="l"/>
            <a:pathLst>
              <a:path h="3250307" w="1642882">
                <a:moveTo>
                  <a:pt x="1642882" y="0"/>
                </a:moveTo>
                <a:lnTo>
                  <a:pt x="0" y="0"/>
                </a:lnTo>
                <a:lnTo>
                  <a:pt x="0" y="3250307"/>
                </a:lnTo>
                <a:lnTo>
                  <a:pt x="1642882" y="3250307"/>
                </a:lnTo>
                <a:lnTo>
                  <a:pt x="1642882"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1051246">
            <a:off x="16381279" y="7391606"/>
            <a:ext cx="5104835" cy="5104835"/>
          </a:xfrm>
          <a:custGeom>
            <a:avLst/>
            <a:gdLst/>
            <a:ahLst/>
            <a:cxnLst/>
            <a:rect r="r" b="b" t="t" l="l"/>
            <a:pathLst>
              <a:path h="5104835" w="5104835">
                <a:moveTo>
                  <a:pt x="0" y="0"/>
                </a:moveTo>
                <a:lnTo>
                  <a:pt x="5104835" y="0"/>
                </a:lnTo>
                <a:lnTo>
                  <a:pt x="5104835" y="5104835"/>
                </a:lnTo>
                <a:lnTo>
                  <a:pt x="0" y="5104835"/>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false" flipV="false" rot="0">
            <a:off x="13763028" y="287862"/>
            <a:ext cx="4221036" cy="5913887"/>
          </a:xfrm>
          <a:custGeom>
            <a:avLst/>
            <a:gdLst/>
            <a:ahLst/>
            <a:cxnLst/>
            <a:rect r="r" b="b" t="t" l="l"/>
            <a:pathLst>
              <a:path h="5913887" w="4221036">
                <a:moveTo>
                  <a:pt x="0" y="0"/>
                </a:moveTo>
                <a:lnTo>
                  <a:pt x="4221037" y="0"/>
                </a:lnTo>
                <a:lnTo>
                  <a:pt x="4221037" y="5913886"/>
                </a:lnTo>
                <a:lnTo>
                  <a:pt x="0" y="5913886"/>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8" id="8"/>
          <p:cNvSpPr/>
          <p:nvPr/>
        </p:nvSpPr>
        <p:spPr>
          <a:xfrm flipH="false" flipV="false" rot="0">
            <a:off x="7959671" y="1715621"/>
            <a:ext cx="2368659" cy="2730442"/>
          </a:xfrm>
          <a:custGeom>
            <a:avLst/>
            <a:gdLst/>
            <a:ahLst/>
            <a:cxnLst/>
            <a:rect r="r" b="b" t="t" l="l"/>
            <a:pathLst>
              <a:path h="2730442" w="2368659">
                <a:moveTo>
                  <a:pt x="0" y="0"/>
                </a:moveTo>
                <a:lnTo>
                  <a:pt x="2368658" y="0"/>
                </a:lnTo>
                <a:lnTo>
                  <a:pt x="2368658" y="2730442"/>
                </a:lnTo>
                <a:lnTo>
                  <a:pt x="0" y="2730442"/>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9" id="9"/>
          <p:cNvSpPr txBox="true"/>
          <p:nvPr/>
        </p:nvSpPr>
        <p:spPr>
          <a:xfrm rot="0">
            <a:off x="2725874" y="6741609"/>
            <a:ext cx="12953659" cy="2623820"/>
          </a:xfrm>
          <a:prstGeom prst="rect">
            <a:avLst/>
          </a:prstGeom>
        </p:spPr>
        <p:txBody>
          <a:bodyPr anchor="t" rtlCol="false" tIns="0" lIns="0" bIns="0" rIns="0">
            <a:spAutoFit/>
          </a:bodyPr>
          <a:lstStyle/>
          <a:p>
            <a:pPr algn="l" marL="755649" indent="-377824" lvl="1">
              <a:lnSpc>
                <a:spcPts val="4164"/>
              </a:lnSpc>
              <a:buFont typeface="Arial"/>
              <a:buChar char="•"/>
            </a:pPr>
            <a:r>
              <a:rPr lang="en-US" b="true" sz="3499">
                <a:solidFill>
                  <a:srgbClr val="000000"/>
                </a:solidFill>
                <a:latin typeface="Dosis Semi-Bold"/>
                <a:ea typeface="Dosis Semi-Bold"/>
                <a:cs typeface="Dosis Semi-Bold"/>
                <a:sym typeface="Dosis Semi-Bold"/>
              </a:rPr>
              <a:t>Cure for 2-3 weeks in a well-ventilated area (bundle or lay flat).</a:t>
            </a:r>
          </a:p>
          <a:p>
            <a:pPr algn="l" marL="755649" indent="-377824" lvl="1">
              <a:lnSpc>
                <a:spcPts val="4164"/>
              </a:lnSpc>
              <a:buFont typeface="Arial"/>
              <a:buChar char="•"/>
            </a:pPr>
            <a:r>
              <a:rPr lang="en-US" b="true" sz="3499">
                <a:solidFill>
                  <a:srgbClr val="000000"/>
                </a:solidFill>
                <a:latin typeface="Dosis Semi-Bold"/>
                <a:ea typeface="Dosis Semi-Bold"/>
                <a:cs typeface="Dosis Semi-Bold"/>
                <a:sym typeface="Dosis Semi-Bold"/>
              </a:rPr>
              <a:t>Store in a cool, dry place (pantry or basement). </a:t>
            </a:r>
          </a:p>
          <a:p>
            <a:pPr algn="l" marL="755649" indent="-377824" lvl="1">
              <a:lnSpc>
                <a:spcPts val="4164"/>
              </a:lnSpc>
              <a:buFont typeface="Arial"/>
              <a:buChar char="•"/>
            </a:pPr>
            <a:r>
              <a:rPr lang="en-US" b="true" sz="3499">
                <a:solidFill>
                  <a:srgbClr val="000000"/>
                </a:solidFill>
                <a:latin typeface="Dosis Semi-Bold"/>
                <a:ea typeface="Dosis Semi-Bold"/>
                <a:cs typeface="Dosis Semi-Bold"/>
                <a:sym typeface="Dosis Semi-Bold"/>
              </a:rPr>
              <a:t>Avoid plastic or airtight containers.</a:t>
            </a:r>
          </a:p>
          <a:p>
            <a:pPr algn="l" marL="755649" indent="-377824" lvl="1">
              <a:lnSpc>
                <a:spcPts val="4164"/>
              </a:lnSpc>
              <a:buFont typeface="Arial"/>
              <a:buChar char="•"/>
            </a:pPr>
            <a:r>
              <a:rPr lang="en-US" b="true" sz="3499">
                <a:solidFill>
                  <a:srgbClr val="000000"/>
                </a:solidFill>
                <a:latin typeface="Dosis Semi-Bold"/>
                <a:ea typeface="Dosis Semi-Bold"/>
                <a:cs typeface="Dosis Semi-Bold"/>
                <a:sym typeface="Dosis Semi-Bold"/>
              </a:rPr>
              <a:t>Storage life: Softneck: 9 months, Hardneck: 4-6 months.</a:t>
            </a:r>
          </a:p>
          <a:p>
            <a:pPr algn="ctr">
              <a:lnSpc>
                <a:spcPts val="4164"/>
              </a:lnSpc>
            </a:pPr>
          </a:p>
        </p:txBody>
      </p:sp>
      <p:sp>
        <p:nvSpPr>
          <p:cNvPr name="TextBox 10" id="10"/>
          <p:cNvSpPr txBox="true"/>
          <p:nvPr/>
        </p:nvSpPr>
        <p:spPr>
          <a:xfrm rot="0">
            <a:off x="1240137" y="5019926"/>
            <a:ext cx="15125500" cy="1355725"/>
          </a:xfrm>
          <a:prstGeom prst="rect">
            <a:avLst/>
          </a:prstGeom>
        </p:spPr>
        <p:txBody>
          <a:bodyPr anchor="t" rtlCol="false" tIns="0" lIns="0" bIns="0" rIns="0">
            <a:spAutoFit/>
          </a:bodyPr>
          <a:lstStyle/>
          <a:p>
            <a:pPr algn="ctr">
              <a:lnSpc>
                <a:spcPts val="9799"/>
              </a:lnSpc>
            </a:pPr>
            <a:r>
              <a:rPr lang="en-US" b="true" sz="6999" spc="-356" u="sng">
                <a:solidFill>
                  <a:srgbClr val="000000"/>
                </a:solidFill>
                <a:latin typeface="Gaegu Bold"/>
                <a:ea typeface="Gaegu Bold"/>
                <a:cs typeface="Gaegu Bold"/>
                <a:sym typeface="Gaegu Bold"/>
              </a:rPr>
              <a:t>Curing and Storing Garlic</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1467" t="-10431" r="-2216" b="-13067"/>
            </a:stretch>
          </a:blipFill>
        </p:spPr>
      </p:sp>
      <p:sp>
        <p:nvSpPr>
          <p:cNvPr name="Freeform 3" id="3"/>
          <p:cNvSpPr/>
          <p:nvPr/>
        </p:nvSpPr>
        <p:spPr>
          <a:xfrm flipH="false" flipV="false" rot="0">
            <a:off x="2581080" y="1381010"/>
            <a:ext cx="13667198" cy="1949337"/>
          </a:xfrm>
          <a:custGeom>
            <a:avLst/>
            <a:gdLst/>
            <a:ahLst/>
            <a:cxnLst/>
            <a:rect r="r" b="b" t="t" l="l"/>
            <a:pathLst>
              <a:path h="1949337" w="13667198">
                <a:moveTo>
                  <a:pt x="0" y="0"/>
                </a:moveTo>
                <a:lnTo>
                  <a:pt x="13667197" y="0"/>
                </a:lnTo>
                <a:lnTo>
                  <a:pt x="13667197" y="1949338"/>
                </a:lnTo>
                <a:lnTo>
                  <a:pt x="0" y="1949338"/>
                </a:lnTo>
                <a:lnTo>
                  <a:pt x="0" y="0"/>
                </a:lnTo>
                <a:close/>
              </a:path>
            </a:pathLst>
          </a:custGeom>
          <a:blipFill>
            <a:blip r:embed="rId3"/>
            <a:stretch>
              <a:fillRect l="0" t="-136660" r="0" b="-61316"/>
            </a:stretch>
          </a:blipFill>
        </p:spPr>
      </p:sp>
      <p:sp>
        <p:nvSpPr>
          <p:cNvPr name="TextBox 4" id="4"/>
          <p:cNvSpPr txBox="true"/>
          <p:nvPr/>
        </p:nvSpPr>
        <p:spPr>
          <a:xfrm rot="0">
            <a:off x="3142597" y="1385282"/>
            <a:ext cx="11546963" cy="1693537"/>
          </a:xfrm>
          <a:prstGeom prst="rect">
            <a:avLst/>
          </a:prstGeom>
        </p:spPr>
        <p:txBody>
          <a:bodyPr anchor="t" rtlCol="false" tIns="0" lIns="0" bIns="0" rIns="0">
            <a:spAutoFit/>
          </a:bodyPr>
          <a:lstStyle/>
          <a:p>
            <a:pPr algn="ctr">
              <a:lnSpc>
                <a:spcPts val="12180"/>
              </a:lnSpc>
            </a:pPr>
            <a:r>
              <a:rPr lang="en-US" b="true" sz="8700" spc="-443">
                <a:solidFill>
                  <a:srgbClr val="000000"/>
                </a:solidFill>
                <a:latin typeface="Gaegu Bold"/>
                <a:ea typeface="Gaegu Bold"/>
                <a:cs typeface="Gaegu Bold"/>
                <a:sym typeface="Gaegu Bold"/>
              </a:rPr>
              <a:t> TroubleShooting</a:t>
            </a:r>
          </a:p>
        </p:txBody>
      </p:sp>
      <p:sp>
        <p:nvSpPr>
          <p:cNvPr name="Freeform 5" id="5"/>
          <p:cNvSpPr/>
          <p:nvPr/>
        </p:nvSpPr>
        <p:spPr>
          <a:xfrm flipH="false" flipV="false" rot="-10669463">
            <a:off x="16011472" y="2006014"/>
            <a:ext cx="1801268" cy="1654558"/>
          </a:xfrm>
          <a:custGeom>
            <a:avLst/>
            <a:gdLst/>
            <a:ahLst/>
            <a:cxnLst/>
            <a:rect r="r" b="b" t="t" l="l"/>
            <a:pathLst>
              <a:path h="1654558" w="1801268">
                <a:moveTo>
                  <a:pt x="0" y="0"/>
                </a:moveTo>
                <a:lnTo>
                  <a:pt x="1801267" y="0"/>
                </a:lnTo>
                <a:lnTo>
                  <a:pt x="1801267" y="1654558"/>
                </a:lnTo>
                <a:lnTo>
                  <a:pt x="0" y="1654558"/>
                </a:lnTo>
                <a:lnTo>
                  <a:pt x="0" y="0"/>
                </a:lnTo>
                <a:close/>
              </a:path>
            </a:pathLst>
          </a:custGeom>
          <a:blipFill>
            <a:blip r:embed="rId4"/>
            <a:stretch>
              <a:fillRect l="0" t="0" r="0" b="0"/>
            </a:stretch>
          </a:blipFill>
        </p:spPr>
      </p:sp>
      <p:sp>
        <p:nvSpPr>
          <p:cNvPr name="Freeform 6" id="6"/>
          <p:cNvSpPr/>
          <p:nvPr/>
        </p:nvSpPr>
        <p:spPr>
          <a:xfrm flipH="false" flipV="false" rot="1727943">
            <a:off x="13550593" y="801818"/>
            <a:ext cx="2197136" cy="1158385"/>
          </a:xfrm>
          <a:custGeom>
            <a:avLst/>
            <a:gdLst/>
            <a:ahLst/>
            <a:cxnLst/>
            <a:rect r="r" b="b" t="t" l="l"/>
            <a:pathLst>
              <a:path h="1158385" w="2197136">
                <a:moveTo>
                  <a:pt x="0" y="0"/>
                </a:moveTo>
                <a:lnTo>
                  <a:pt x="2197135" y="0"/>
                </a:lnTo>
                <a:lnTo>
                  <a:pt x="2197135" y="1158385"/>
                </a:lnTo>
                <a:lnTo>
                  <a:pt x="0" y="1158385"/>
                </a:lnTo>
                <a:lnTo>
                  <a:pt x="0" y="0"/>
                </a:lnTo>
                <a:close/>
              </a:path>
            </a:pathLst>
          </a:custGeom>
          <a:blipFill>
            <a:blip r:embed="rId5"/>
            <a:stretch>
              <a:fillRect l="0" t="0" r="0" b="0"/>
            </a:stretch>
          </a:blipFill>
        </p:spPr>
      </p:sp>
      <p:sp>
        <p:nvSpPr>
          <p:cNvPr name="AutoShape 7" id="7"/>
          <p:cNvSpPr/>
          <p:nvPr/>
        </p:nvSpPr>
        <p:spPr>
          <a:xfrm>
            <a:off x="2425058" y="6313276"/>
            <a:ext cx="13138165" cy="0"/>
          </a:xfrm>
          <a:prstGeom prst="line">
            <a:avLst/>
          </a:prstGeom>
          <a:ln cap="flat" w="38100">
            <a:solidFill>
              <a:srgbClr val="000000"/>
            </a:solidFill>
            <a:prstDash val="solid"/>
            <a:headEnd type="none" len="sm" w="sm"/>
            <a:tailEnd type="none" len="sm" w="sm"/>
          </a:ln>
        </p:spPr>
      </p:sp>
      <p:grpSp>
        <p:nvGrpSpPr>
          <p:cNvPr name="Group 8" id="8"/>
          <p:cNvGrpSpPr/>
          <p:nvPr/>
        </p:nvGrpSpPr>
        <p:grpSpPr>
          <a:xfrm rot="0">
            <a:off x="2268934" y="5861304"/>
            <a:ext cx="801115" cy="801115"/>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9444"/>
            </a:solidFill>
          </p:spPr>
        </p:sp>
        <p:sp>
          <p:nvSpPr>
            <p:cNvPr name="TextBox 10" id="10"/>
            <p:cNvSpPr txBox="true"/>
            <p:nvPr/>
          </p:nvSpPr>
          <p:spPr>
            <a:xfrm>
              <a:off x="76200" y="38100"/>
              <a:ext cx="660400" cy="698500"/>
            </a:xfrm>
            <a:prstGeom prst="rect">
              <a:avLst/>
            </a:prstGeom>
          </p:spPr>
          <p:txBody>
            <a:bodyPr anchor="ctr" rtlCol="false" tIns="50800" lIns="50800" bIns="50800" rIns="50800"/>
            <a:lstStyle/>
            <a:p>
              <a:pPr algn="ctr">
                <a:lnSpc>
                  <a:spcPts val="2128"/>
                </a:lnSpc>
              </a:pPr>
            </a:p>
          </p:txBody>
        </p:sp>
      </p:grpSp>
      <p:grpSp>
        <p:nvGrpSpPr>
          <p:cNvPr name="Group 11" id="11"/>
          <p:cNvGrpSpPr/>
          <p:nvPr/>
        </p:nvGrpSpPr>
        <p:grpSpPr>
          <a:xfrm rot="0">
            <a:off x="6537727" y="5861304"/>
            <a:ext cx="801115" cy="801115"/>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9444"/>
            </a:solidFill>
          </p:spPr>
        </p:sp>
        <p:sp>
          <p:nvSpPr>
            <p:cNvPr name="TextBox 13" id="13"/>
            <p:cNvSpPr txBox="true"/>
            <p:nvPr/>
          </p:nvSpPr>
          <p:spPr>
            <a:xfrm>
              <a:off x="76200" y="38100"/>
              <a:ext cx="660400" cy="698500"/>
            </a:xfrm>
            <a:prstGeom prst="rect">
              <a:avLst/>
            </a:prstGeom>
          </p:spPr>
          <p:txBody>
            <a:bodyPr anchor="ctr" rtlCol="false" tIns="50800" lIns="50800" bIns="50800" rIns="50800"/>
            <a:lstStyle/>
            <a:p>
              <a:pPr algn="ctr">
                <a:lnSpc>
                  <a:spcPts val="2128"/>
                </a:lnSpc>
              </a:pPr>
            </a:p>
          </p:txBody>
        </p:sp>
      </p:grpSp>
      <p:grpSp>
        <p:nvGrpSpPr>
          <p:cNvPr name="Group 14" id="14"/>
          <p:cNvGrpSpPr/>
          <p:nvPr/>
        </p:nvGrpSpPr>
        <p:grpSpPr>
          <a:xfrm rot="0">
            <a:off x="10587187" y="5964135"/>
            <a:ext cx="801115" cy="801115"/>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9444"/>
            </a:solidFill>
          </p:spPr>
        </p:sp>
        <p:sp>
          <p:nvSpPr>
            <p:cNvPr name="TextBox 16" id="16"/>
            <p:cNvSpPr txBox="true"/>
            <p:nvPr/>
          </p:nvSpPr>
          <p:spPr>
            <a:xfrm>
              <a:off x="76200" y="38100"/>
              <a:ext cx="660400" cy="698500"/>
            </a:xfrm>
            <a:prstGeom prst="rect">
              <a:avLst/>
            </a:prstGeom>
          </p:spPr>
          <p:txBody>
            <a:bodyPr anchor="ctr" rtlCol="false" tIns="50800" lIns="50800" bIns="50800" rIns="50800"/>
            <a:lstStyle/>
            <a:p>
              <a:pPr algn="ctr">
                <a:lnSpc>
                  <a:spcPts val="2128"/>
                </a:lnSpc>
              </a:pPr>
            </a:p>
          </p:txBody>
        </p:sp>
      </p:grpSp>
      <p:grpSp>
        <p:nvGrpSpPr>
          <p:cNvPr name="Group 17" id="17"/>
          <p:cNvGrpSpPr/>
          <p:nvPr/>
        </p:nvGrpSpPr>
        <p:grpSpPr>
          <a:xfrm rot="0">
            <a:off x="14762108" y="5912719"/>
            <a:ext cx="801115" cy="801115"/>
            <a:chOff x="0" y="0"/>
            <a:chExt cx="812800" cy="812800"/>
          </a:xfrm>
        </p:grpSpPr>
        <p:sp>
          <p:nvSpPr>
            <p:cNvPr name="Freeform 18" id="1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9444"/>
            </a:solidFill>
          </p:spPr>
        </p:sp>
        <p:sp>
          <p:nvSpPr>
            <p:cNvPr name="TextBox 19" id="19"/>
            <p:cNvSpPr txBox="true"/>
            <p:nvPr/>
          </p:nvSpPr>
          <p:spPr>
            <a:xfrm>
              <a:off x="76200" y="38100"/>
              <a:ext cx="660400" cy="698500"/>
            </a:xfrm>
            <a:prstGeom prst="rect">
              <a:avLst/>
            </a:prstGeom>
          </p:spPr>
          <p:txBody>
            <a:bodyPr anchor="ctr" rtlCol="false" tIns="50800" lIns="50800" bIns="50800" rIns="50800"/>
            <a:lstStyle/>
            <a:p>
              <a:pPr algn="ctr">
                <a:lnSpc>
                  <a:spcPts val="2128"/>
                </a:lnSpc>
              </a:pPr>
            </a:p>
          </p:txBody>
        </p:sp>
      </p:grpSp>
      <p:sp>
        <p:nvSpPr>
          <p:cNvPr name="Freeform 20" id="20"/>
          <p:cNvSpPr/>
          <p:nvPr/>
        </p:nvSpPr>
        <p:spPr>
          <a:xfrm flipH="false" flipV="false" rot="-1981930">
            <a:off x="-2552417" y="-2582795"/>
            <a:ext cx="5104835" cy="5104835"/>
          </a:xfrm>
          <a:custGeom>
            <a:avLst/>
            <a:gdLst/>
            <a:ahLst/>
            <a:cxnLst/>
            <a:rect r="r" b="b" t="t" l="l"/>
            <a:pathLst>
              <a:path h="5104835" w="5104835">
                <a:moveTo>
                  <a:pt x="0" y="0"/>
                </a:moveTo>
                <a:lnTo>
                  <a:pt x="5104834" y="0"/>
                </a:lnTo>
                <a:lnTo>
                  <a:pt x="5104834" y="5104835"/>
                </a:lnTo>
                <a:lnTo>
                  <a:pt x="0" y="510483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21" id="21"/>
          <p:cNvSpPr/>
          <p:nvPr/>
        </p:nvSpPr>
        <p:spPr>
          <a:xfrm flipH="false" flipV="false" rot="0">
            <a:off x="7645666" y="3220766"/>
            <a:ext cx="2634698" cy="2931513"/>
          </a:xfrm>
          <a:custGeom>
            <a:avLst/>
            <a:gdLst/>
            <a:ahLst/>
            <a:cxnLst/>
            <a:rect r="r" b="b" t="t" l="l"/>
            <a:pathLst>
              <a:path h="2931513" w="2634698">
                <a:moveTo>
                  <a:pt x="0" y="0"/>
                </a:moveTo>
                <a:lnTo>
                  <a:pt x="2634697" y="0"/>
                </a:lnTo>
                <a:lnTo>
                  <a:pt x="2634697" y="2931514"/>
                </a:lnTo>
                <a:lnTo>
                  <a:pt x="0" y="293151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22" id="22"/>
          <p:cNvSpPr txBox="true"/>
          <p:nvPr/>
        </p:nvSpPr>
        <p:spPr>
          <a:xfrm rot="0">
            <a:off x="1028700" y="6782232"/>
            <a:ext cx="3815850" cy="1424939"/>
          </a:xfrm>
          <a:prstGeom prst="rect">
            <a:avLst/>
          </a:prstGeom>
        </p:spPr>
        <p:txBody>
          <a:bodyPr anchor="t" rtlCol="false" tIns="0" lIns="0" bIns="0" rIns="0">
            <a:spAutoFit/>
          </a:bodyPr>
          <a:lstStyle/>
          <a:p>
            <a:pPr algn="ctr">
              <a:lnSpc>
                <a:spcPts val="5099"/>
              </a:lnSpc>
            </a:pPr>
            <a:r>
              <a:rPr lang="en-US" b="true" sz="5099" spc="-305" u="sng">
                <a:solidFill>
                  <a:srgbClr val="000000"/>
                </a:solidFill>
                <a:latin typeface="Gaegu Bold"/>
                <a:ea typeface="Gaegu Bold"/>
                <a:cs typeface="Gaegu Bold"/>
                <a:sym typeface="Gaegu Bold"/>
              </a:rPr>
              <a:t>Poor bulb formation:</a:t>
            </a:r>
          </a:p>
        </p:txBody>
      </p:sp>
      <p:sp>
        <p:nvSpPr>
          <p:cNvPr name="TextBox 23" id="23"/>
          <p:cNvSpPr txBox="true"/>
          <p:nvPr/>
        </p:nvSpPr>
        <p:spPr>
          <a:xfrm rot="0">
            <a:off x="9817811" y="6782232"/>
            <a:ext cx="3664701" cy="1424939"/>
          </a:xfrm>
          <a:prstGeom prst="rect">
            <a:avLst/>
          </a:prstGeom>
        </p:spPr>
        <p:txBody>
          <a:bodyPr anchor="t" rtlCol="false" tIns="0" lIns="0" bIns="0" rIns="0">
            <a:spAutoFit/>
          </a:bodyPr>
          <a:lstStyle/>
          <a:p>
            <a:pPr algn="ctr">
              <a:lnSpc>
                <a:spcPts val="5099"/>
              </a:lnSpc>
            </a:pPr>
            <a:r>
              <a:rPr lang="en-US" b="true" sz="5099" spc="-305" u="sng">
                <a:solidFill>
                  <a:srgbClr val="000000"/>
                </a:solidFill>
                <a:latin typeface="Gaegu Bold"/>
                <a:ea typeface="Gaegu Bold"/>
                <a:cs typeface="Gaegu Bold"/>
                <a:sym typeface="Gaegu Bold"/>
              </a:rPr>
              <a:t>Yellowing leaves:</a:t>
            </a:r>
          </a:p>
        </p:txBody>
      </p:sp>
      <p:sp>
        <p:nvSpPr>
          <p:cNvPr name="TextBox 24" id="24"/>
          <p:cNvSpPr txBox="true"/>
          <p:nvPr/>
        </p:nvSpPr>
        <p:spPr>
          <a:xfrm rot="0">
            <a:off x="5412804" y="6797993"/>
            <a:ext cx="4001874" cy="1424939"/>
          </a:xfrm>
          <a:prstGeom prst="rect">
            <a:avLst/>
          </a:prstGeom>
        </p:spPr>
        <p:txBody>
          <a:bodyPr anchor="t" rtlCol="false" tIns="0" lIns="0" bIns="0" rIns="0">
            <a:spAutoFit/>
          </a:bodyPr>
          <a:lstStyle/>
          <a:p>
            <a:pPr algn="ctr">
              <a:lnSpc>
                <a:spcPts val="5099"/>
              </a:lnSpc>
            </a:pPr>
            <a:r>
              <a:rPr lang="en-US" b="true" sz="5099" spc="-305" u="sng">
                <a:solidFill>
                  <a:srgbClr val="000000"/>
                </a:solidFill>
                <a:latin typeface="Gaegu Bold"/>
                <a:ea typeface="Gaegu Bold"/>
                <a:cs typeface="Gaegu Bold"/>
                <a:sym typeface="Gaegu Bold"/>
              </a:rPr>
              <a:t>Fungal </a:t>
            </a:r>
          </a:p>
          <a:p>
            <a:pPr algn="ctr">
              <a:lnSpc>
                <a:spcPts val="5099"/>
              </a:lnSpc>
            </a:pPr>
            <a:r>
              <a:rPr lang="en-US" b="true" sz="5099" spc="-305" u="sng">
                <a:solidFill>
                  <a:srgbClr val="000000"/>
                </a:solidFill>
                <a:latin typeface="Gaegu Bold"/>
                <a:ea typeface="Gaegu Bold"/>
                <a:cs typeface="Gaegu Bold"/>
                <a:sym typeface="Gaegu Bold"/>
              </a:rPr>
              <a:t>diseases: </a:t>
            </a:r>
          </a:p>
        </p:txBody>
      </p:sp>
      <p:sp>
        <p:nvSpPr>
          <p:cNvPr name="TextBox 25" id="25"/>
          <p:cNvSpPr txBox="true"/>
          <p:nvPr/>
        </p:nvSpPr>
        <p:spPr>
          <a:xfrm rot="0">
            <a:off x="13647361" y="6782232"/>
            <a:ext cx="3554326" cy="1424939"/>
          </a:xfrm>
          <a:prstGeom prst="rect">
            <a:avLst/>
          </a:prstGeom>
        </p:spPr>
        <p:txBody>
          <a:bodyPr anchor="t" rtlCol="false" tIns="0" lIns="0" bIns="0" rIns="0">
            <a:spAutoFit/>
          </a:bodyPr>
          <a:lstStyle/>
          <a:p>
            <a:pPr algn="ctr">
              <a:lnSpc>
                <a:spcPts val="5099"/>
              </a:lnSpc>
            </a:pPr>
            <a:r>
              <a:rPr lang="en-US" b="true" sz="5099" spc="-305" u="sng">
                <a:solidFill>
                  <a:srgbClr val="000000"/>
                </a:solidFill>
                <a:latin typeface="Gaegu Bold"/>
                <a:ea typeface="Gaegu Bold"/>
                <a:cs typeface="Gaegu Bold"/>
                <a:sym typeface="Gaegu Bold"/>
              </a:rPr>
              <a:t>Organic solutions:</a:t>
            </a:r>
          </a:p>
        </p:txBody>
      </p:sp>
      <p:sp>
        <p:nvSpPr>
          <p:cNvPr name="TextBox 26" id="26"/>
          <p:cNvSpPr txBox="true"/>
          <p:nvPr/>
        </p:nvSpPr>
        <p:spPr>
          <a:xfrm rot="0">
            <a:off x="786524" y="8635576"/>
            <a:ext cx="3800786" cy="1254973"/>
          </a:xfrm>
          <a:prstGeom prst="rect">
            <a:avLst/>
          </a:prstGeom>
        </p:spPr>
        <p:txBody>
          <a:bodyPr anchor="t" rtlCol="false" tIns="0" lIns="0" bIns="0" rIns="0">
            <a:spAutoFit/>
          </a:bodyPr>
          <a:lstStyle/>
          <a:p>
            <a:pPr algn="ctr">
              <a:lnSpc>
                <a:spcPts val="3343"/>
              </a:lnSpc>
            </a:pPr>
            <a:r>
              <a:rPr lang="en-US" b="true" sz="2833">
                <a:solidFill>
                  <a:srgbClr val="000000"/>
                </a:solidFill>
                <a:latin typeface="Dosis Semi-Bold"/>
                <a:ea typeface="Dosis Semi-Bold"/>
                <a:cs typeface="Dosis Semi-Bold"/>
                <a:sym typeface="Dosis Semi-Bold"/>
              </a:rPr>
              <a:t>Due to lack of sun, late planting, or insufficient nutrients</a:t>
            </a:r>
          </a:p>
        </p:txBody>
      </p:sp>
      <p:sp>
        <p:nvSpPr>
          <p:cNvPr name="TextBox 27" id="27"/>
          <p:cNvSpPr txBox="true"/>
          <p:nvPr/>
        </p:nvSpPr>
        <p:spPr>
          <a:xfrm rot="0">
            <a:off x="5635942" y="8635576"/>
            <a:ext cx="3508058" cy="1254973"/>
          </a:xfrm>
          <a:prstGeom prst="rect">
            <a:avLst/>
          </a:prstGeom>
        </p:spPr>
        <p:txBody>
          <a:bodyPr anchor="t" rtlCol="false" tIns="0" lIns="0" bIns="0" rIns="0">
            <a:spAutoFit/>
          </a:bodyPr>
          <a:lstStyle/>
          <a:p>
            <a:pPr algn="ctr">
              <a:lnSpc>
                <a:spcPts val="3343"/>
              </a:lnSpc>
            </a:pPr>
            <a:r>
              <a:rPr lang="en-US" b="true" sz="2833">
                <a:solidFill>
                  <a:srgbClr val="000000"/>
                </a:solidFill>
                <a:latin typeface="Dosis Semi-Bold"/>
                <a:ea typeface="Dosis Semi-Bold"/>
                <a:cs typeface="Dosis Semi-Bold"/>
                <a:sym typeface="Dosis Semi-Bold"/>
              </a:rPr>
              <a:t>Use crop rotation and well-drained soil. Avoid overhead watering.</a:t>
            </a:r>
          </a:p>
        </p:txBody>
      </p:sp>
      <p:sp>
        <p:nvSpPr>
          <p:cNvPr name="TextBox 28" id="28"/>
          <p:cNvSpPr txBox="true"/>
          <p:nvPr/>
        </p:nvSpPr>
        <p:spPr>
          <a:xfrm rot="0">
            <a:off x="9449689" y="8635576"/>
            <a:ext cx="3599830" cy="1254973"/>
          </a:xfrm>
          <a:prstGeom prst="rect">
            <a:avLst/>
          </a:prstGeom>
        </p:spPr>
        <p:txBody>
          <a:bodyPr anchor="t" rtlCol="false" tIns="0" lIns="0" bIns="0" rIns="0">
            <a:spAutoFit/>
          </a:bodyPr>
          <a:lstStyle/>
          <a:p>
            <a:pPr algn="ctr">
              <a:lnSpc>
                <a:spcPts val="3343"/>
              </a:lnSpc>
            </a:pPr>
            <a:r>
              <a:rPr lang="en-US" b="true" sz="2833">
                <a:solidFill>
                  <a:srgbClr val="000000"/>
                </a:solidFill>
                <a:latin typeface="Dosis Semi-Bold"/>
                <a:ea typeface="Dosis Semi-Bold"/>
                <a:cs typeface="Dosis Semi-Bold"/>
                <a:sym typeface="Dosis Semi-Bold"/>
              </a:rPr>
              <a:t>Caused by nitrogen deficiency or overwatering.</a:t>
            </a:r>
          </a:p>
        </p:txBody>
      </p:sp>
      <p:sp>
        <p:nvSpPr>
          <p:cNvPr name="TextBox 29" id="29"/>
          <p:cNvSpPr txBox="true"/>
          <p:nvPr/>
        </p:nvSpPr>
        <p:spPr>
          <a:xfrm rot="0">
            <a:off x="13647361" y="8635576"/>
            <a:ext cx="3554326" cy="1254973"/>
          </a:xfrm>
          <a:prstGeom prst="rect">
            <a:avLst/>
          </a:prstGeom>
        </p:spPr>
        <p:txBody>
          <a:bodyPr anchor="t" rtlCol="false" tIns="0" lIns="0" bIns="0" rIns="0">
            <a:spAutoFit/>
          </a:bodyPr>
          <a:lstStyle/>
          <a:p>
            <a:pPr algn="ctr">
              <a:lnSpc>
                <a:spcPts val="3343"/>
              </a:lnSpc>
            </a:pPr>
            <a:r>
              <a:rPr lang="en-US" b="true" sz="2833">
                <a:solidFill>
                  <a:srgbClr val="000000"/>
                </a:solidFill>
                <a:latin typeface="Dosis Semi-Bold"/>
                <a:ea typeface="Dosis Semi-Bold"/>
                <a:cs typeface="Dosis Semi-Bold"/>
                <a:sym typeface="Dosis Semi-Bold"/>
              </a:rPr>
              <a:t>Healthy, compost-rich soil, proper watering, and crop rotation..</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FFF7F3"/>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3925677" y="6541955"/>
            <a:ext cx="16230600" cy="689801"/>
          </a:xfrm>
          <a:custGeom>
            <a:avLst/>
            <a:gdLst/>
            <a:ahLst/>
            <a:cxnLst/>
            <a:rect r="r" b="b" t="t" l="l"/>
            <a:pathLst>
              <a:path h="689801" w="16230600">
                <a:moveTo>
                  <a:pt x="0" y="0"/>
                </a:moveTo>
                <a:lnTo>
                  <a:pt x="16230600" y="0"/>
                </a:lnTo>
                <a:lnTo>
                  <a:pt x="16230600" y="689800"/>
                </a:lnTo>
                <a:lnTo>
                  <a:pt x="0" y="689800"/>
                </a:lnTo>
                <a:lnTo>
                  <a:pt x="0" y="0"/>
                </a:lnTo>
                <a:close/>
              </a:path>
            </a:pathLst>
          </a:custGeom>
          <a:blipFill>
            <a:blip r:embed="rId2">
              <a:alphaModFix amt="80000"/>
            </a:blip>
            <a:stretch>
              <a:fillRect l="0" t="0" r="0" b="0"/>
            </a:stretch>
          </a:blipFill>
        </p:spPr>
      </p:sp>
      <p:grpSp>
        <p:nvGrpSpPr>
          <p:cNvPr name="Group 3" id="3"/>
          <p:cNvGrpSpPr/>
          <p:nvPr/>
        </p:nvGrpSpPr>
        <p:grpSpPr>
          <a:xfrm rot="0">
            <a:off x="12366828" y="0"/>
            <a:ext cx="5921172" cy="10287000"/>
            <a:chOff x="0" y="0"/>
            <a:chExt cx="7894896" cy="13716000"/>
          </a:xfrm>
        </p:grpSpPr>
        <p:pic>
          <p:nvPicPr>
            <p:cNvPr name="Picture 4" id="4"/>
            <p:cNvPicPr>
              <a:picLocks noChangeAspect="true"/>
            </p:cNvPicPr>
            <p:nvPr/>
          </p:nvPicPr>
          <p:blipFill>
            <a:blip r:embed="rId3"/>
            <a:srcRect l="46451" t="0" r="15198" b="0"/>
            <a:stretch>
              <a:fillRect/>
            </a:stretch>
          </p:blipFill>
          <p:spPr>
            <a:xfrm flipH="false" flipV="false">
              <a:off x="0" y="0"/>
              <a:ext cx="7894896" cy="13716000"/>
            </a:xfrm>
            <a:prstGeom prst="rect">
              <a:avLst/>
            </a:prstGeom>
          </p:spPr>
        </p:pic>
      </p:grpSp>
      <p:sp>
        <p:nvSpPr>
          <p:cNvPr name="TextBox 5" id="5"/>
          <p:cNvSpPr txBox="true"/>
          <p:nvPr/>
        </p:nvSpPr>
        <p:spPr>
          <a:xfrm rot="0">
            <a:off x="1663649" y="891565"/>
            <a:ext cx="9200044" cy="3171834"/>
          </a:xfrm>
          <a:prstGeom prst="rect">
            <a:avLst/>
          </a:prstGeom>
        </p:spPr>
        <p:txBody>
          <a:bodyPr anchor="t" rtlCol="false" tIns="0" lIns="0" bIns="0" rIns="0">
            <a:spAutoFit/>
          </a:bodyPr>
          <a:lstStyle/>
          <a:p>
            <a:pPr algn="l">
              <a:lnSpc>
                <a:spcPts val="8100"/>
              </a:lnSpc>
            </a:pPr>
            <a:r>
              <a:rPr lang="en-US" sz="9000">
                <a:solidFill>
                  <a:srgbClr val="537856"/>
                </a:solidFill>
                <a:latin typeface="Open Sans Extra Bold"/>
                <a:ea typeface="Open Sans Extra Bold"/>
                <a:cs typeface="Open Sans Extra Bold"/>
                <a:sym typeface="Open Sans Extra Bold"/>
              </a:rPr>
              <a:t>WHERE</a:t>
            </a:r>
          </a:p>
          <a:p>
            <a:pPr algn="l">
              <a:lnSpc>
                <a:spcPts val="8100"/>
              </a:lnSpc>
            </a:pPr>
            <a:r>
              <a:rPr lang="en-US" sz="9000">
                <a:solidFill>
                  <a:srgbClr val="537856"/>
                </a:solidFill>
                <a:latin typeface="Open Sans Extra Bold"/>
                <a:ea typeface="Open Sans Extra Bold"/>
                <a:cs typeface="Open Sans Extra Bold"/>
                <a:sym typeface="Open Sans Extra Bold"/>
              </a:rPr>
              <a:t>TO CONTINUE LEARNING</a:t>
            </a:r>
          </a:p>
        </p:txBody>
      </p:sp>
      <p:sp>
        <p:nvSpPr>
          <p:cNvPr name="Freeform 6" id="6"/>
          <p:cNvSpPr/>
          <p:nvPr/>
        </p:nvSpPr>
        <p:spPr>
          <a:xfrm flipH="false" flipV="false" rot="-95410">
            <a:off x="1048000" y="458701"/>
            <a:ext cx="5548221" cy="1467967"/>
          </a:xfrm>
          <a:custGeom>
            <a:avLst/>
            <a:gdLst/>
            <a:ahLst/>
            <a:cxnLst/>
            <a:rect r="r" b="b" t="t" l="l"/>
            <a:pathLst>
              <a:path h="1467967" w="5548221">
                <a:moveTo>
                  <a:pt x="0" y="0"/>
                </a:moveTo>
                <a:lnTo>
                  <a:pt x="5548221" y="0"/>
                </a:lnTo>
                <a:lnTo>
                  <a:pt x="5548221" y="1467967"/>
                </a:lnTo>
                <a:lnTo>
                  <a:pt x="0" y="146796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750075" y="7153237"/>
            <a:ext cx="3188000" cy="2657995"/>
          </a:xfrm>
          <a:custGeom>
            <a:avLst/>
            <a:gdLst/>
            <a:ahLst/>
            <a:cxnLst/>
            <a:rect r="r" b="b" t="t" l="l"/>
            <a:pathLst>
              <a:path h="2657995" w="3188000">
                <a:moveTo>
                  <a:pt x="0" y="0"/>
                </a:moveTo>
                <a:lnTo>
                  <a:pt x="3188001" y="0"/>
                </a:lnTo>
                <a:lnTo>
                  <a:pt x="3188001" y="2657995"/>
                </a:lnTo>
                <a:lnTo>
                  <a:pt x="0" y="265799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0">
            <a:off x="7850993" y="3678416"/>
            <a:ext cx="3525014" cy="2930168"/>
          </a:xfrm>
          <a:custGeom>
            <a:avLst/>
            <a:gdLst/>
            <a:ahLst/>
            <a:cxnLst/>
            <a:rect r="r" b="b" t="t" l="l"/>
            <a:pathLst>
              <a:path h="2930168" w="3525014">
                <a:moveTo>
                  <a:pt x="0" y="0"/>
                </a:moveTo>
                <a:lnTo>
                  <a:pt x="3525014" y="0"/>
                </a:lnTo>
                <a:lnTo>
                  <a:pt x="3525014" y="2930168"/>
                </a:lnTo>
                <a:lnTo>
                  <a:pt x="0" y="293016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9" id="9"/>
          <p:cNvSpPr txBox="true"/>
          <p:nvPr/>
        </p:nvSpPr>
        <p:spPr>
          <a:xfrm rot="0">
            <a:off x="349999" y="4334953"/>
            <a:ext cx="6944223" cy="2818284"/>
          </a:xfrm>
          <a:prstGeom prst="rect">
            <a:avLst/>
          </a:prstGeom>
        </p:spPr>
        <p:txBody>
          <a:bodyPr anchor="t" rtlCol="false" tIns="0" lIns="0" bIns="0" rIns="0">
            <a:spAutoFit/>
          </a:bodyPr>
          <a:lstStyle/>
          <a:p>
            <a:pPr algn="l">
              <a:lnSpc>
                <a:spcPts val="2807"/>
              </a:lnSpc>
            </a:pPr>
            <a:r>
              <a:rPr lang="en-US" sz="2339" spc="70" b="true">
                <a:solidFill>
                  <a:srgbClr val="1B1B1B"/>
                </a:solidFill>
                <a:latin typeface="Open Sans Bold"/>
                <a:ea typeface="Open Sans Bold"/>
                <a:cs typeface="Open Sans Bold"/>
                <a:sym typeface="Open Sans Bold"/>
              </a:rPr>
              <a:t>Local Gardening Clubs</a:t>
            </a:r>
            <a:r>
              <a:rPr lang="en-US" sz="2339" spc="70">
                <a:solidFill>
                  <a:srgbClr val="1B1B1B"/>
                </a:solidFill>
                <a:latin typeface="Open Sans"/>
                <a:ea typeface="Open Sans"/>
                <a:cs typeface="Open Sans"/>
                <a:sym typeface="Open Sans"/>
              </a:rPr>
              <a:t>: These clubs are like gold mines of knowledge and experience. You get to connect with folks who've been tilling and toiling, and who know the local soil and climate like the back of their hand. Plus, it's a wonderful way to build friendships rooted in a shared love for gardening.</a:t>
            </a:r>
          </a:p>
          <a:p>
            <a:pPr algn="l">
              <a:lnSpc>
                <a:spcPts val="2807"/>
              </a:lnSpc>
            </a:pPr>
          </a:p>
        </p:txBody>
      </p:sp>
      <p:sp>
        <p:nvSpPr>
          <p:cNvPr name="TextBox 10" id="10"/>
          <p:cNvSpPr txBox="true"/>
          <p:nvPr/>
        </p:nvSpPr>
        <p:spPr>
          <a:xfrm rot="0">
            <a:off x="4775428" y="6886855"/>
            <a:ext cx="7265550" cy="3524250"/>
          </a:xfrm>
          <a:prstGeom prst="rect">
            <a:avLst/>
          </a:prstGeom>
        </p:spPr>
        <p:txBody>
          <a:bodyPr anchor="t" rtlCol="false" tIns="0" lIns="0" bIns="0" rIns="0">
            <a:spAutoFit/>
          </a:bodyPr>
          <a:lstStyle/>
          <a:p>
            <a:pPr algn="l">
              <a:lnSpc>
                <a:spcPts val="2819"/>
              </a:lnSpc>
            </a:pPr>
            <a:r>
              <a:rPr lang="en-US" sz="2349" spc="70" b="true">
                <a:solidFill>
                  <a:srgbClr val="1B1B1B"/>
                </a:solidFill>
                <a:latin typeface="Open Sans Bold"/>
                <a:ea typeface="Open Sans Bold"/>
                <a:cs typeface="Open Sans Bold"/>
                <a:sym typeface="Open Sans Bold"/>
              </a:rPr>
              <a:t>Online Forums and Groups: </a:t>
            </a:r>
            <a:r>
              <a:rPr lang="en-US" sz="2349" spc="70">
                <a:solidFill>
                  <a:srgbClr val="1B1B1B"/>
                </a:solidFill>
                <a:latin typeface="Open Sans"/>
                <a:ea typeface="Open Sans"/>
                <a:cs typeface="Open Sans"/>
                <a:sym typeface="Open Sans"/>
              </a:rPr>
              <a:t>These virtual communities are amazing for getting speedy answers to your gardening queries, sharing the joys of your garden's progress, and even finding humor in the occasional hiccups. It's a space where you can feel connected with fellow garden enthusiasts from all over the globe, regardless of where you are</a:t>
            </a:r>
          </a:p>
          <a:p>
            <a:pPr algn="l">
              <a:lnSpc>
                <a:spcPts val="2819"/>
              </a:lnSpc>
            </a:pPr>
          </a:p>
          <a:p>
            <a:pPr algn="l">
              <a:lnSpc>
                <a:spcPts val="2819"/>
              </a:lnSpc>
            </a:pP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5127942" y="1397794"/>
            <a:ext cx="9182259" cy="8229600"/>
          </a:xfrm>
          <a:custGeom>
            <a:avLst/>
            <a:gdLst/>
            <a:ahLst/>
            <a:cxnLst/>
            <a:rect r="r" b="b" t="t" l="l"/>
            <a:pathLst>
              <a:path h="8229600" w="9182259">
                <a:moveTo>
                  <a:pt x="0" y="0"/>
                </a:moveTo>
                <a:lnTo>
                  <a:pt x="9182260" y="0"/>
                </a:lnTo>
                <a:lnTo>
                  <a:pt x="9182260" y="8229600"/>
                </a:lnTo>
                <a:lnTo>
                  <a:pt x="0" y="8229600"/>
                </a:lnTo>
                <a:lnTo>
                  <a:pt x="0" y="0"/>
                </a:lnTo>
                <a:close/>
              </a:path>
            </a:pathLst>
          </a:custGeom>
          <a:blipFill>
            <a:blip r:embed="rId3"/>
            <a:stretch>
              <a:fillRect l="0" t="0" r="0" b="0"/>
            </a:stretch>
          </a:blipFill>
        </p:spPr>
      </p:sp>
      <p:grpSp>
        <p:nvGrpSpPr>
          <p:cNvPr name="Group 4" id="4"/>
          <p:cNvGrpSpPr/>
          <p:nvPr/>
        </p:nvGrpSpPr>
        <p:grpSpPr>
          <a:xfrm rot="0">
            <a:off x="5612606" y="1729978"/>
            <a:ext cx="7329487" cy="1125141"/>
            <a:chOff x="0" y="0"/>
            <a:chExt cx="1930400" cy="296333"/>
          </a:xfrm>
        </p:grpSpPr>
        <p:sp>
          <p:nvSpPr>
            <p:cNvPr name="Freeform 5" id="5"/>
            <p:cNvSpPr/>
            <p:nvPr/>
          </p:nvSpPr>
          <p:spPr>
            <a:xfrm flipH="false" flipV="false" rot="0">
              <a:off x="0" y="0"/>
              <a:ext cx="1930400" cy="296333"/>
            </a:xfrm>
            <a:custGeom>
              <a:avLst/>
              <a:gdLst/>
              <a:ahLst/>
              <a:cxnLst/>
              <a:rect r="r" b="b" t="t" l="l"/>
              <a:pathLst>
                <a:path h="296333" w="1930400">
                  <a:moveTo>
                    <a:pt x="0" y="0"/>
                  </a:moveTo>
                  <a:lnTo>
                    <a:pt x="1930400" y="0"/>
                  </a:lnTo>
                  <a:lnTo>
                    <a:pt x="1930400" y="296333"/>
                  </a:lnTo>
                  <a:lnTo>
                    <a:pt x="0" y="296333"/>
                  </a:lnTo>
                  <a:close/>
                </a:path>
              </a:pathLst>
            </a:custGeom>
            <a:solidFill>
              <a:srgbClr val="B3D6B5"/>
            </a:solidFill>
          </p:spPr>
        </p:sp>
        <p:sp>
          <p:nvSpPr>
            <p:cNvPr name="TextBox 6" id="6"/>
            <p:cNvSpPr txBox="true"/>
            <p:nvPr/>
          </p:nvSpPr>
          <p:spPr>
            <a:xfrm>
              <a:off x="0" y="-9525"/>
              <a:ext cx="1930400" cy="305858"/>
            </a:xfrm>
            <a:prstGeom prst="rect">
              <a:avLst/>
            </a:prstGeom>
          </p:spPr>
          <p:txBody>
            <a:bodyPr anchor="ctr" rtlCol="false" tIns="50800" lIns="50800" bIns="50800" rIns="50800"/>
            <a:lstStyle/>
            <a:p>
              <a:pPr algn="ctr">
                <a:lnSpc>
                  <a:spcPts val="3000"/>
                </a:lnSpc>
              </a:pPr>
            </a:p>
          </p:txBody>
        </p:sp>
      </p:grpSp>
      <p:sp>
        <p:nvSpPr>
          <p:cNvPr name="TextBox 7" id="7"/>
          <p:cNvSpPr txBox="true"/>
          <p:nvPr/>
        </p:nvSpPr>
        <p:spPr>
          <a:xfrm rot="0">
            <a:off x="5574506" y="3542507"/>
            <a:ext cx="7367587" cy="3854448"/>
          </a:xfrm>
          <a:prstGeom prst="rect">
            <a:avLst/>
          </a:prstGeom>
        </p:spPr>
        <p:txBody>
          <a:bodyPr anchor="t" rtlCol="false" tIns="0" lIns="0" bIns="0" rIns="0">
            <a:spAutoFit/>
          </a:bodyPr>
          <a:lstStyle/>
          <a:p>
            <a:pPr algn="ctr">
              <a:lnSpc>
                <a:spcPts val="3520"/>
              </a:lnSpc>
            </a:pPr>
            <a:r>
              <a:rPr lang="en-US" sz="2200" b="true">
                <a:solidFill>
                  <a:srgbClr val="1B1B1B"/>
                </a:solidFill>
                <a:latin typeface="Open Sans Bold"/>
                <a:ea typeface="Open Sans Bold"/>
                <a:cs typeface="Open Sans Bold"/>
                <a:sym typeface="Open Sans Bold"/>
              </a:rPr>
              <a:t>Sustainable Garden Series</a:t>
            </a:r>
            <a:r>
              <a:rPr lang="en-US" sz="2200">
                <a:solidFill>
                  <a:srgbClr val="1B1B1B"/>
                </a:solidFill>
                <a:latin typeface="Open Sans"/>
                <a:ea typeface="Open Sans"/>
                <a:cs typeface="Open Sans"/>
                <a:sym typeface="Open Sans"/>
              </a:rPr>
              <a:t> at Craft Memorial Library: And here's something special for you – I personally teach classes once a month at the Craft Memorial Library in Bluefield, WV, as part of the Sustainable Garden Series. It's a fantastic opportunity to learn, share, and grow together in our understanding of sustainable gardening practices.</a:t>
            </a:r>
          </a:p>
          <a:p>
            <a:pPr algn="ctr">
              <a:lnSpc>
                <a:spcPts val="6880"/>
              </a:lnSpc>
            </a:pPr>
          </a:p>
        </p:txBody>
      </p:sp>
      <p:sp>
        <p:nvSpPr>
          <p:cNvPr name="TextBox 8" id="8"/>
          <p:cNvSpPr txBox="true"/>
          <p:nvPr/>
        </p:nvSpPr>
        <p:spPr>
          <a:xfrm rot="0">
            <a:off x="6488066" y="2063949"/>
            <a:ext cx="5540469" cy="457200"/>
          </a:xfrm>
          <a:prstGeom prst="rect">
            <a:avLst/>
          </a:prstGeom>
        </p:spPr>
        <p:txBody>
          <a:bodyPr anchor="t" rtlCol="false" tIns="0" lIns="0" bIns="0" rIns="0">
            <a:spAutoFit/>
          </a:bodyPr>
          <a:lstStyle/>
          <a:p>
            <a:pPr algn="ctr">
              <a:lnSpc>
                <a:spcPts val="3600"/>
              </a:lnSpc>
            </a:pPr>
            <a:r>
              <a:rPr lang="en-US" b="true" sz="3000" spc="600">
                <a:solidFill>
                  <a:srgbClr val="1B1B1B"/>
                </a:solidFill>
                <a:latin typeface="Open Sans Bold"/>
                <a:ea typeface="Open Sans Bold"/>
                <a:cs typeface="Open Sans Bold"/>
                <a:sym typeface="Open Sans Bold"/>
              </a:rPr>
              <a:t>xDoc’s  IRL Class</a:t>
            </a:r>
          </a:p>
        </p:txBody>
      </p:sp>
      <p:sp>
        <p:nvSpPr>
          <p:cNvPr name="TextBox 9" id="9"/>
          <p:cNvSpPr txBox="true"/>
          <p:nvPr/>
        </p:nvSpPr>
        <p:spPr>
          <a:xfrm rot="0">
            <a:off x="7178679" y="7706646"/>
            <a:ext cx="4159242" cy="466725"/>
          </a:xfrm>
          <a:prstGeom prst="rect">
            <a:avLst/>
          </a:prstGeom>
        </p:spPr>
        <p:txBody>
          <a:bodyPr anchor="t" rtlCol="false" tIns="0" lIns="0" bIns="0" rIns="0">
            <a:spAutoFit/>
          </a:bodyPr>
          <a:lstStyle/>
          <a:p>
            <a:pPr algn="ctr">
              <a:lnSpc>
                <a:spcPts val="3720"/>
              </a:lnSpc>
            </a:pPr>
            <a:r>
              <a:rPr lang="en-US" sz="3100" spc="93">
                <a:solidFill>
                  <a:srgbClr val="1B1B1B"/>
                </a:solidFill>
                <a:latin typeface="Open Sans"/>
                <a:ea typeface="Open Sans"/>
                <a:cs typeface="Open Sans"/>
                <a:sym typeface="Open Sans"/>
              </a:rPr>
              <a:t>mavisfarmacy.com</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68518" r="0" b="-68518"/>
            </a:stretch>
          </a:blipFill>
        </p:spPr>
      </p:sp>
      <p:sp>
        <p:nvSpPr>
          <p:cNvPr name="Freeform 3" id="3"/>
          <p:cNvSpPr/>
          <p:nvPr/>
        </p:nvSpPr>
        <p:spPr>
          <a:xfrm flipH="false" flipV="false" rot="0">
            <a:off x="335803" y="466130"/>
            <a:ext cx="10647063" cy="9542430"/>
          </a:xfrm>
          <a:custGeom>
            <a:avLst/>
            <a:gdLst/>
            <a:ahLst/>
            <a:cxnLst/>
            <a:rect r="r" b="b" t="t" l="l"/>
            <a:pathLst>
              <a:path h="9542430" w="10647063">
                <a:moveTo>
                  <a:pt x="0" y="0"/>
                </a:moveTo>
                <a:lnTo>
                  <a:pt x="10647063" y="0"/>
                </a:lnTo>
                <a:lnTo>
                  <a:pt x="10647063" y="9542429"/>
                </a:lnTo>
                <a:lnTo>
                  <a:pt x="0" y="9542429"/>
                </a:lnTo>
                <a:lnTo>
                  <a:pt x="0" y="0"/>
                </a:lnTo>
                <a:close/>
              </a:path>
            </a:pathLst>
          </a:custGeom>
          <a:blipFill>
            <a:blip r:embed="rId3"/>
            <a:stretch>
              <a:fillRect l="0" t="0" r="0" b="0"/>
            </a:stretch>
          </a:blipFill>
        </p:spPr>
      </p:sp>
      <p:grpSp>
        <p:nvGrpSpPr>
          <p:cNvPr name="Group 4" id="4"/>
          <p:cNvGrpSpPr/>
          <p:nvPr/>
        </p:nvGrpSpPr>
        <p:grpSpPr>
          <a:xfrm rot="0">
            <a:off x="1202276" y="694730"/>
            <a:ext cx="7329487" cy="1125141"/>
            <a:chOff x="0" y="0"/>
            <a:chExt cx="1930400" cy="296333"/>
          </a:xfrm>
        </p:grpSpPr>
        <p:sp>
          <p:nvSpPr>
            <p:cNvPr name="Freeform 5" id="5"/>
            <p:cNvSpPr/>
            <p:nvPr/>
          </p:nvSpPr>
          <p:spPr>
            <a:xfrm flipH="false" flipV="false" rot="0">
              <a:off x="0" y="0"/>
              <a:ext cx="1930400" cy="296333"/>
            </a:xfrm>
            <a:custGeom>
              <a:avLst/>
              <a:gdLst/>
              <a:ahLst/>
              <a:cxnLst/>
              <a:rect r="r" b="b" t="t" l="l"/>
              <a:pathLst>
                <a:path h="296333" w="1930400">
                  <a:moveTo>
                    <a:pt x="0" y="0"/>
                  </a:moveTo>
                  <a:lnTo>
                    <a:pt x="1930400" y="0"/>
                  </a:lnTo>
                  <a:lnTo>
                    <a:pt x="1930400" y="296333"/>
                  </a:lnTo>
                  <a:lnTo>
                    <a:pt x="0" y="296333"/>
                  </a:lnTo>
                  <a:close/>
                </a:path>
              </a:pathLst>
            </a:custGeom>
            <a:solidFill>
              <a:srgbClr val="B3D6B5"/>
            </a:solidFill>
          </p:spPr>
        </p:sp>
        <p:sp>
          <p:nvSpPr>
            <p:cNvPr name="TextBox 6" id="6"/>
            <p:cNvSpPr txBox="true"/>
            <p:nvPr/>
          </p:nvSpPr>
          <p:spPr>
            <a:xfrm>
              <a:off x="0" y="-9525"/>
              <a:ext cx="1930400" cy="305858"/>
            </a:xfrm>
            <a:prstGeom prst="rect">
              <a:avLst/>
            </a:prstGeom>
          </p:spPr>
          <p:txBody>
            <a:bodyPr anchor="ctr" rtlCol="false" tIns="50800" lIns="50800" bIns="50800" rIns="50800"/>
            <a:lstStyle/>
            <a:p>
              <a:pPr algn="ctr">
                <a:lnSpc>
                  <a:spcPts val="3000"/>
                </a:lnSpc>
              </a:pPr>
            </a:p>
          </p:txBody>
        </p:sp>
      </p:grpSp>
      <p:sp>
        <p:nvSpPr>
          <p:cNvPr name="TextBox 7" id="7"/>
          <p:cNvSpPr txBox="true"/>
          <p:nvPr/>
        </p:nvSpPr>
        <p:spPr>
          <a:xfrm rot="0">
            <a:off x="873300" y="1898652"/>
            <a:ext cx="8789255" cy="7359648"/>
          </a:xfrm>
          <a:prstGeom prst="rect">
            <a:avLst/>
          </a:prstGeom>
        </p:spPr>
        <p:txBody>
          <a:bodyPr anchor="t" rtlCol="false" tIns="0" lIns="0" bIns="0" rIns="0">
            <a:spAutoFit/>
          </a:bodyPr>
          <a:lstStyle/>
          <a:p>
            <a:pPr algn="ctr">
              <a:lnSpc>
                <a:spcPts val="3520"/>
              </a:lnSpc>
            </a:pPr>
            <a:r>
              <a:rPr lang="en-US" sz="2200" b="true">
                <a:solidFill>
                  <a:srgbClr val="1B1B1B"/>
                </a:solidFill>
                <a:latin typeface="Open Sans Bold"/>
                <a:ea typeface="Open Sans Bold"/>
                <a:cs typeface="Open Sans Bold"/>
                <a:sym typeface="Open Sans Bold"/>
              </a:rPr>
              <a:t>Tailored Learning Experience</a:t>
            </a:r>
            <a:r>
              <a:rPr lang="en-US" sz="2200">
                <a:solidFill>
                  <a:srgbClr val="1B1B1B"/>
                </a:solidFill>
                <a:latin typeface="Open Sans"/>
                <a:ea typeface="Open Sans"/>
                <a:cs typeface="Open Sans"/>
                <a:sym typeface="Open Sans"/>
              </a:rPr>
              <a:t>: Alongside the lively discussions on our Discord channel, I also offer private gardening lessons online. These sessions are designed to cater specifically to your gardening interests and challenges. Whether you're a beginner needing foundational advice or an experienced gardener facing unique obstacles, these lessons provide personalized guidance to ensure your garden thrives.</a:t>
            </a:r>
          </a:p>
          <a:p>
            <a:pPr algn="ctr">
              <a:lnSpc>
                <a:spcPts val="3520"/>
              </a:lnSpc>
            </a:pPr>
          </a:p>
          <a:p>
            <a:pPr algn="ctr">
              <a:lnSpc>
                <a:spcPts val="3520"/>
              </a:lnSpc>
            </a:pPr>
            <a:r>
              <a:rPr lang="en-US" sz="2200" b="true">
                <a:solidFill>
                  <a:srgbClr val="1B1B1B"/>
                </a:solidFill>
                <a:latin typeface="Open Sans Bold"/>
                <a:ea typeface="Open Sans Bold"/>
                <a:cs typeface="Open Sans Bold"/>
                <a:sym typeface="Open Sans Bold"/>
              </a:rPr>
              <a:t>Get in Touch for Customized Guidance</a:t>
            </a:r>
            <a:r>
              <a:rPr lang="en-US" sz="2200">
                <a:solidFill>
                  <a:srgbClr val="1B1B1B"/>
                </a:solidFill>
                <a:latin typeface="Open Sans"/>
                <a:ea typeface="Open Sans"/>
                <a:cs typeface="Open Sans"/>
                <a:sym typeface="Open Sans"/>
              </a:rPr>
              <a:t>: Interested in taking your gardening skills to the next level with some personalized coaching? Feel free to reach out to me at </a:t>
            </a:r>
            <a:r>
              <a:rPr lang="en-US" sz="2200" u="sng">
                <a:solidFill>
                  <a:srgbClr val="1B1B1B"/>
                </a:solidFill>
                <a:latin typeface="Open Sans"/>
                <a:ea typeface="Open Sans"/>
                <a:cs typeface="Open Sans"/>
                <a:sym typeface="Open Sans"/>
                <a:hlinkClick r:id="rId4" tooltip="http://MavisFarmacy@gmail.com"/>
              </a:rPr>
              <a:t>MavisFarmacy@gmail.com</a:t>
            </a:r>
            <a:r>
              <a:rPr lang="en-US" sz="2200">
                <a:solidFill>
                  <a:srgbClr val="1B1B1B"/>
                </a:solidFill>
                <a:latin typeface="Open Sans"/>
                <a:ea typeface="Open Sans"/>
                <a:cs typeface="Open Sans"/>
                <a:sym typeface="Open Sans"/>
              </a:rPr>
              <a:t>. I'll be more than happy to work with you one-on-one, helping you navigate the joys and challenges of gardening in a way that’s customized just for you.</a:t>
            </a:r>
          </a:p>
          <a:p>
            <a:pPr algn="ctr">
              <a:lnSpc>
                <a:spcPts val="3520"/>
              </a:lnSpc>
            </a:pPr>
          </a:p>
          <a:p>
            <a:pPr algn="ctr">
              <a:lnSpc>
                <a:spcPts val="6880"/>
              </a:lnSpc>
            </a:pPr>
          </a:p>
        </p:txBody>
      </p:sp>
      <p:sp>
        <p:nvSpPr>
          <p:cNvPr name="TextBox 8" id="8"/>
          <p:cNvSpPr txBox="true"/>
          <p:nvPr/>
        </p:nvSpPr>
        <p:spPr>
          <a:xfrm rot="0">
            <a:off x="1808986" y="1028700"/>
            <a:ext cx="5540469" cy="457200"/>
          </a:xfrm>
          <a:prstGeom prst="rect">
            <a:avLst/>
          </a:prstGeom>
        </p:spPr>
        <p:txBody>
          <a:bodyPr anchor="t" rtlCol="false" tIns="0" lIns="0" bIns="0" rIns="0">
            <a:spAutoFit/>
          </a:bodyPr>
          <a:lstStyle/>
          <a:p>
            <a:pPr algn="ctr">
              <a:lnSpc>
                <a:spcPts val="3600"/>
              </a:lnSpc>
            </a:pPr>
            <a:r>
              <a:rPr lang="en-US" b="true" sz="3000" spc="600">
                <a:solidFill>
                  <a:srgbClr val="1B1B1B"/>
                </a:solidFill>
                <a:latin typeface="Open Sans Bold"/>
                <a:ea typeface="Open Sans Bold"/>
                <a:cs typeface="Open Sans Bold"/>
                <a:sym typeface="Open Sans Bold"/>
              </a:rPr>
              <a:t>xDoc’s  Online Class</a:t>
            </a:r>
          </a:p>
        </p:txBody>
      </p:sp>
      <p:sp>
        <p:nvSpPr>
          <p:cNvPr name="TextBox 9" id="9"/>
          <p:cNvSpPr txBox="true"/>
          <p:nvPr/>
        </p:nvSpPr>
        <p:spPr>
          <a:xfrm rot="0">
            <a:off x="1897185" y="8321131"/>
            <a:ext cx="5364070" cy="466725"/>
          </a:xfrm>
          <a:prstGeom prst="rect">
            <a:avLst/>
          </a:prstGeom>
        </p:spPr>
        <p:txBody>
          <a:bodyPr anchor="t" rtlCol="false" tIns="0" lIns="0" bIns="0" rIns="0">
            <a:spAutoFit/>
          </a:bodyPr>
          <a:lstStyle/>
          <a:p>
            <a:pPr algn="ctr">
              <a:lnSpc>
                <a:spcPts val="3720"/>
              </a:lnSpc>
            </a:pPr>
            <a:r>
              <a:rPr lang="en-US" b="true" sz="3100" spc="93">
                <a:solidFill>
                  <a:srgbClr val="1B1B1B"/>
                </a:solidFill>
                <a:latin typeface="Open Sans Bold"/>
                <a:ea typeface="Open Sans Bold"/>
                <a:cs typeface="Open Sans Bold"/>
                <a:sym typeface="Open Sans Bold"/>
              </a:rPr>
              <a:t>www.mavisfarmacy.com</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59" r="0" b="-9259"/>
            </a:stretch>
          </a:blipFill>
        </p:spPr>
      </p:sp>
      <p:sp>
        <p:nvSpPr>
          <p:cNvPr name="Freeform 3" id="3"/>
          <p:cNvSpPr/>
          <p:nvPr/>
        </p:nvSpPr>
        <p:spPr>
          <a:xfrm flipH="false" flipV="false" rot="-5492765">
            <a:off x="6865184" y="-1458515"/>
            <a:ext cx="5779808" cy="11943713"/>
          </a:xfrm>
          <a:custGeom>
            <a:avLst/>
            <a:gdLst/>
            <a:ahLst/>
            <a:cxnLst/>
            <a:rect r="r" b="b" t="t" l="l"/>
            <a:pathLst>
              <a:path h="11943713" w="5779808">
                <a:moveTo>
                  <a:pt x="0" y="0"/>
                </a:moveTo>
                <a:lnTo>
                  <a:pt x="5779808" y="0"/>
                </a:lnTo>
                <a:lnTo>
                  <a:pt x="5779808" y="11943713"/>
                </a:lnTo>
                <a:lnTo>
                  <a:pt x="0" y="11943713"/>
                </a:lnTo>
                <a:lnTo>
                  <a:pt x="0" y="0"/>
                </a:lnTo>
                <a:close/>
              </a:path>
            </a:pathLst>
          </a:custGeom>
          <a:blipFill>
            <a:blip r:embed="rId3"/>
            <a:stretch>
              <a:fillRect l="-44651" t="0" r="0" b="0"/>
            </a:stretch>
          </a:blipFill>
        </p:spPr>
      </p:sp>
      <p:sp>
        <p:nvSpPr>
          <p:cNvPr name="Freeform 4" id="4"/>
          <p:cNvSpPr/>
          <p:nvPr/>
        </p:nvSpPr>
        <p:spPr>
          <a:xfrm flipH="false" flipV="false" rot="-92765">
            <a:off x="7320251" y="1053257"/>
            <a:ext cx="3704768" cy="1169698"/>
          </a:xfrm>
          <a:custGeom>
            <a:avLst/>
            <a:gdLst/>
            <a:ahLst/>
            <a:cxnLst/>
            <a:rect r="r" b="b" t="t" l="l"/>
            <a:pathLst>
              <a:path h="1169698" w="3704768">
                <a:moveTo>
                  <a:pt x="0" y="0"/>
                </a:moveTo>
                <a:lnTo>
                  <a:pt x="3704768" y="0"/>
                </a:lnTo>
                <a:lnTo>
                  <a:pt x="3704768" y="1169698"/>
                </a:lnTo>
                <a:lnTo>
                  <a:pt x="0" y="1169698"/>
                </a:lnTo>
                <a:lnTo>
                  <a:pt x="0" y="0"/>
                </a:lnTo>
                <a:close/>
              </a:path>
            </a:pathLst>
          </a:custGeom>
          <a:blipFill>
            <a:blip r:embed="rId4"/>
            <a:stretch>
              <a:fillRect l="0" t="0" r="0" b="0"/>
            </a:stretch>
          </a:blipFill>
        </p:spPr>
      </p:sp>
      <p:sp>
        <p:nvSpPr>
          <p:cNvPr name="TextBox 5" id="5"/>
          <p:cNvSpPr txBox="true"/>
          <p:nvPr/>
        </p:nvSpPr>
        <p:spPr>
          <a:xfrm rot="-92765">
            <a:off x="4324192" y="4887525"/>
            <a:ext cx="9103531" cy="962667"/>
          </a:xfrm>
          <a:prstGeom prst="rect">
            <a:avLst/>
          </a:prstGeom>
        </p:spPr>
        <p:txBody>
          <a:bodyPr anchor="t" rtlCol="false" tIns="0" lIns="0" bIns="0" rIns="0">
            <a:spAutoFit/>
          </a:bodyPr>
          <a:lstStyle/>
          <a:p>
            <a:pPr algn="ctr">
              <a:lnSpc>
                <a:spcPts val="7480"/>
              </a:lnSpc>
            </a:pPr>
            <a:r>
              <a:rPr lang="en-US" sz="6800">
                <a:solidFill>
                  <a:srgbClr val="537856"/>
                </a:solidFill>
                <a:latin typeface="Open Sans Extra Bold"/>
                <a:ea typeface="Open Sans Extra Bold"/>
                <a:cs typeface="Open Sans Extra Bold"/>
                <a:sym typeface="Open Sans Extra Bold"/>
              </a:rPr>
              <a:t>NEWSLETTER</a:t>
            </a:r>
          </a:p>
        </p:txBody>
      </p:sp>
      <p:sp>
        <p:nvSpPr>
          <p:cNvPr name="TextBox 6" id="6"/>
          <p:cNvSpPr txBox="true"/>
          <p:nvPr/>
        </p:nvSpPr>
        <p:spPr>
          <a:xfrm rot="-92765">
            <a:off x="4121948" y="6315718"/>
            <a:ext cx="10483118" cy="1308123"/>
          </a:xfrm>
          <a:prstGeom prst="rect">
            <a:avLst/>
          </a:prstGeom>
        </p:spPr>
        <p:txBody>
          <a:bodyPr anchor="t" rtlCol="false" tIns="0" lIns="0" bIns="0" rIns="0">
            <a:spAutoFit/>
          </a:bodyPr>
          <a:lstStyle/>
          <a:p>
            <a:pPr algn="ctr">
              <a:lnSpc>
                <a:spcPts val="6664"/>
              </a:lnSpc>
            </a:pPr>
            <a:r>
              <a:rPr lang="en-US" sz="5553" spc="166">
                <a:solidFill>
                  <a:srgbClr val="0097B2"/>
                </a:solidFill>
                <a:latin typeface="Lazydog"/>
                <a:ea typeface="Lazydog"/>
                <a:cs typeface="Lazydog"/>
                <a:sym typeface="Lazydog"/>
              </a:rPr>
              <a:t>xdrfirefly.substack.com</a:t>
            </a:r>
          </a:p>
          <a:p>
            <a:pPr algn="ctr">
              <a:lnSpc>
                <a:spcPts val="3756"/>
              </a:lnSpc>
            </a:pPr>
          </a:p>
        </p:txBody>
      </p:sp>
      <p:sp>
        <p:nvSpPr>
          <p:cNvPr name="TextBox 7" id="7"/>
          <p:cNvSpPr txBox="true"/>
          <p:nvPr/>
        </p:nvSpPr>
        <p:spPr>
          <a:xfrm rot="-153931">
            <a:off x="591253" y="2303371"/>
            <a:ext cx="15300475" cy="1395786"/>
          </a:xfrm>
          <a:prstGeom prst="rect">
            <a:avLst/>
          </a:prstGeom>
        </p:spPr>
        <p:txBody>
          <a:bodyPr anchor="t" rtlCol="false" tIns="0" lIns="0" bIns="0" rIns="0">
            <a:spAutoFit/>
          </a:bodyPr>
          <a:lstStyle/>
          <a:p>
            <a:pPr algn="ctr">
              <a:lnSpc>
                <a:spcPts val="10167"/>
              </a:lnSpc>
            </a:pPr>
            <a:r>
              <a:rPr lang="en-US" sz="11296">
                <a:solidFill>
                  <a:srgbClr val="FFFFFF"/>
                </a:solidFill>
                <a:latin typeface="Open Sans Extra Bold"/>
                <a:ea typeface="Open Sans Extra Bold"/>
                <a:cs typeface="Open Sans Extra Bold"/>
                <a:sym typeface="Open Sans Extra Bold"/>
              </a:rPr>
              <a:t>GARDEN</a:t>
            </a:r>
          </a:p>
        </p:txBody>
      </p:sp>
      <p:sp>
        <p:nvSpPr>
          <p:cNvPr name="TextBox 8" id="8"/>
          <p:cNvSpPr txBox="true"/>
          <p:nvPr/>
        </p:nvSpPr>
        <p:spPr>
          <a:xfrm rot="-72028">
            <a:off x="6080970" y="2984611"/>
            <a:ext cx="7978968" cy="1863352"/>
          </a:xfrm>
          <a:prstGeom prst="rect">
            <a:avLst/>
          </a:prstGeom>
        </p:spPr>
        <p:txBody>
          <a:bodyPr anchor="t" rtlCol="false" tIns="0" lIns="0" bIns="0" rIns="0">
            <a:spAutoFit/>
          </a:bodyPr>
          <a:lstStyle/>
          <a:p>
            <a:pPr algn="ctr">
              <a:lnSpc>
                <a:spcPts val="13082"/>
              </a:lnSpc>
            </a:pPr>
            <a:r>
              <a:rPr lang="en-US" sz="16353">
                <a:solidFill>
                  <a:srgbClr val="425637"/>
                </a:solidFill>
                <a:latin typeface="Holiday"/>
                <a:ea typeface="Holiday"/>
                <a:cs typeface="Holiday"/>
                <a:sym typeface="Holiday"/>
              </a:rPr>
              <a:t>Revolution</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537856"/>
        </a:solidFill>
      </p:bgPr>
    </p:bg>
    <p:spTree>
      <p:nvGrpSpPr>
        <p:cNvPr id="1" name=""/>
        <p:cNvGrpSpPr/>
        <p:nvPr/>
      </p:nvGrpSpPr>
      <p:grpSpPr>
        <a:xfrm>
          <a:off x="0" y="0"/>
          <a:ext cx="0" cy="0"/>
          <a:chOff x="0" y="0"/>
          <a:chExt cx="0" cy="0"/>
        </a:xfrm>
      </p:grpSpPr>
      <p:sp>
        <p:nvSpPr>
          <p:cNvPr name="Freeform 2" id="2"/>
          <p:cNvSpPr/>
          <p:nvPr/>
        </p:nvSpPr>
        <p:spPr>
          <a:xfrm flipH="false" flipV="false" rot="0">
            <a:off x="-401020" y="-661319"/>
            <a:ext cx="19090040" cy="13139395"/>
          </a:xfrm>
          <a:custGeom>
            <a:avLst/>
            <a:gdLst/>
            <a:ahLst/>
            <a:cxnLst/>
            <a:rect r="r" b="b" t="t" l="l"/>
            <a:pathLst>
              <a:path h="13139395" w="19090040">
                <a:moveTo>
                  <a:pt x="0" y="0"/>
                </a:moveTo>
                <a:lnTo>
                  <a:pt x="19090040" y="0"/>
                </a:lnTo>
                <a:lnTo>
                  <a:pt x="19090040" y="13139395"/>
                </a:lnTo>
                <a:lnTo>
                  <a:pt x="0" y="13139395"/>
                </a:lnTo>
                <a:lnTo>
                  <a:pt x="0" y="0"/>
                </a:lnTo>
                <a:close/>
              </a:path>
            </a:pathLst>
          </a:custGeom>
          <a:blipFill>
            <a:blip r:embed="rId2"/>
            <a:stretch>
              <a:fillRect l="0" t="-851" r="0" b="-851"/>
            </a:stretch>
          </a:blipFill>
        </p:spPr>
      </p:sp>
      <p:sp>
        <p:nvSpPr>
          <p:cNvPr name="Freeform 3" id="3"/>
          <p:cNvSpPr/>
          <p:nvPr/>
        </p:nvSpPr>
        <p:spPr>
          <a:xfrm flipH="false" flipV="false" rot="5877760">
            <a:off x="13040234" y="3871523"/>
            <a:ext cx="6998828" cy="9030746"/>
          </a:xfrm>
          <a:custGeom>
            <a:avLst/>
            <a:gdLst/>
            <a:ahLst/>
            <a:cxnLst/>
            <a:rect r="r" b="b" t="t" l="l"/>
            <a:pathLst>
              <a:path h="9030746" w="6998828">
                <a:moveTo>
                  <a:pt x="0" y="0"/>
                </a:moveTo>
                <a:lnTo>
                  <a:pt x="6998828" y="0"/>
                </a:lnTo>
                <a:lnTo>
                  <a:pt x="6998828" y="9030746"/>
                </a:lnTo>
                <a:lnTo>
                  <a:pt x="0" y="9030746"/>
                </a:lnTo>
                <a:lnTo>
                  <a:pt x="0" y="0"/>
                </a:lnTo>
                <a:close/>
              </a:path>
            </a:pathLst>
          </a:custGeom>
          <a:blipFill>
            <a:blip r:embed="rId3"/>
            <a:stretch>
              <a:fillRect l="0" t="0" r="0" b="0"/>
            </a:stretch>
          </a:blipFill>
        </p:spPr>
      </p:sp>
      <p:sp>
        <p:nvSpPr>
          <p:cNvPr name="Freeform 4" id="4"/>
          <p:cNvSpPr/>
          <p:nvPr/>
        </p:nvSpPr>
        <p:spPr>
          <a:xfrm flipH="false" flipV="false" rot="-1094255">
            <a:off x="-3935382" y="-3572398"/>
            <a:ext cx="6998828" cy="9030746"/>
          </a:xfrm>
          <a:custGeom>
            <a:avLst/>
            <a:gdLst/>
            <a:ahLst/>
            <a:cxnLst/>
            <a:rect r="r" b="b" t="t" l="l"/>
            <a:pathLst>
              <a:path h="9030746" w="6998828">
                <a:moveTo>
                  <a:pt x="0" y="0"/>
                </a:moveTo>
                <a:lnTo>
                  <a:pt x="6998828" y="0"/>
                </a:lnTo>
                <a:lnTo>
                  <a:pt x="6998828" y="9030746"/>
                </a:lnTo>
                <a:lnTo>
                  <a:pt x="0" y="9030746"/>
                </a:lnTo>
                <a:lnTo>
                  <a:pt x="0" y="0"/>
                </a:lnTo>
                <a:close/>
              </a:path>
            </a:pathLst>
          </a:custGeom>
          <a:blipFill>
            <a:blip r:embed="rId3"/>
            <a:stretch>
              <a:fillRect l="0" t="0" r="0" b="0"/>
            </a:stretch>
          </a:blipFill>
        </p:spPr>
      </p:sp>
      <p:sp>
        <p:nvSpPr>
          <p:cNvPr name="Freeform 5" id="5"/>
          <p:cNvSpPr/>
          <p:nvPr/>
        </p:nvSpPr>
        <p:spPr>
          <a:xfrm flipH="false" flipV="false" rot="0">
            <a:off x="14663860" y="7725425"/>
            <a:ext cx="3477532" cy="2561575"/>
          </a:xfrm>
          <a:custGeom>
            <a:avLst/>
            <a:gdLst/>
            <a:ahLst/>
            <a:cxnLst/>
            <a:rect r="r" b="b" t="t" l="l"/>
            <a:pathLst>
              <a:path h="2561575" w="3477532">
                <a:moveTo>
                  <a:pt x="0" y="0"/>
                </a:moveTo>
                <a:lnTo>
                  <a:pt x="3477532" y="0"/>
                </a:lnTo>
                <a:lnTo>
                  <a:pt x="3477532" y="2561575"/>
                </a:lnTo>
                <a:lnTo>
                  <a:pt x="0" y="2561575"/>
                </a:lnTo>
                <a:lnTo>
                  <a:pt x="0" y="0"/>
                </a:lnTo>
                <a:close/>
              </a:path>
            </a:pathLst>
          </a:custGeom>
          <a:blipFill>
            <a:blip r:embed="rId4"/>
            <a:stretch>
              <a:fillRect l="0" t="0" r="0" b="0"/>
            </a:stretch>
          </a:blipFill>
        </p:spPr>
      </p:sp>
      <p:sp>
        <p:nvSpPr>
          <p:cNvPr name="TextBox 6" id="6"/>
          <p:cNvSpPr txBox="true"/>
          <p:nvPr/>
        </p:nvSpPr>
        <p:spPr>
          <a:xfrm rot="-153931">
            <a:off x="-6046043" y="1304928"/>
            <a:ext cx="23574863" cy="2154303"/>
          </a:xfrm>
          <a:prstGeom prst="rect">
            <a:avLst/>
          </a:prstGeom>
        </p:spPr>
        <p:txBody>
          <a:bodyPr anchor="t" rtlCol="false" tIns="0" lIns="0" bIns="0" rIns="0">
            <a:spAutoFit/>
          </a:bodyPr>
          <a:lstStyle/>
          <a:p>
            <a:pPr algn="ctr">
              <a:lnSpc>
                <a:spcPts val="15665"/>
              </a:lnSpc>
            </a:pPr>
            <a:r>
              <a:rPr lang="en-US" sz="17406">
                <a:solidFill>
                  <a:srgbClr val="FFFFFF"/>
                </a:solidFill>
                <a:latin typeface="Open Sans Extra Bold"/>
                <a:ea typeface="Open Sans Extra Bold"/>
                <a:cs typeface="Open Sans Extra Bold"/>
                <a:sym typeface="Open Sans Extra Bold"/>
              </a:rPr>
              <a:t>GARDEN</a:t>
            </a:r>
          </a:p>
        </p:txBody>
      </p:sp>
      <p:sp>
        <p:nvSpPr>
          <p:cNvPr name="TextBox 7" id="7"/>
          <p:cNvSpPr txBox="true"/>
          <p:nvPr/>
        </p:nvSpPr>
        <p:spPr>
          <a:xfrm rot="-72028">
            <a:off x="223744" y="3140564"/>
            <a:ext cx="14776776" cy="3462578"/>
          </a:xfrm>
          <a:prstGeom prst="rect">
            <a:avLst/>
          </a:prstGeom>
        </p:spPr>
        <p:txBody>
          <a:bodyPr anchor="t" rtlCol="false" tIns="0" lIns="0" bIns="0" rIns="0">
            <a:spAutoFit/>
          </a:bodyPr>
          <a:lstStyle/>
          <a:p>
            <a:pPr algn="ctr">
              <a:lnSpc>
                <a:spcPts val="24228"/>
              </a:lnSpc>
            </a:pPr>
            <a:r>
              <a:rPr lang="en-US" sz="30285">
                <a:solidFill>
                  <a:srgbClr val="425637"/>
                </a:solidFill>
                <a:latin typeface="Holiday"/>
                <a:ea typeface="Holiday"/>
                <a:cs typeface="Holiday"/>
                <a:sym typeface="Holiday"/>
              </a:rPr>
              <a:t>Revolution</a:t>
            </a:r>
          </a:p>
        </p:txBody>
      </p:sp>
      <p:sp>
        <p:nvSpPr>
          <p:cNvPr name="Freeform 8" id="8"/>
          <p:cNvSpPr/>
          <p:nvPr/>
        </p:nvSpPr>
        <p:spPr>
          <a:xfrm flipH="false" flipV="false" rot="0">
            <a:off x="274418" y="7839217"/>
            <a:ext cx="1166995" cy="1166995"/>
          </a:xfrm>
          <a:custGeom>
            <a:avLst/>
            <a:gdLst/>
            <a:ahLst/>
            <a:cxnLst/>
            <a:rect r="r" b="b" t="t" l="l"/>
            <a:pathLst>
              <a:path h="1166995" w="1166995">
                <a:moveTo>
                  <a:pt x="0" y="0"/>
                </a:moveTo>
                <a:lnTo>
                  <a:pt x="1166995" y="0"/>
                </a:lnTo>
                <a:lnTo>
                  <a:pt x="1166995" y="1166996"/>
                </a:lnTo>
                <a:lnTo>
                  <a:pt x="0" y="1166996"/>
                </a:lnTo>
                <a:lnTo>
                  <a:pt x="0" y="0"/>
                </a:lnTo>
                <a:close/>
              </a:path>
            </a:pathLst>
          </a:custGeom>
          <a:blipFill>
            <a:blip r:embed="rId5"/>
            <a:stretch>
              <a:fillRect l="0" t="0" r="0" b="0"/>
            </a:stretch>
          </a:blipFill>
        </p:spPr>
      </p:sp>
      <p:sp>
        <p:nvSpPr>
          <p:cNvPr name="Freeform 9" id="9"/>
          <p:cNvSpPr/>
          <p:nvPr/>
        </p:nvSpPr>
        <p:spPr>
          <a:xfrm flipH="false" flipV="false" rot="0">
            <a:off x="489921" y="9196713"/>
            <a:ext cx="909470" cy="999092"/>
          </a:xfrm>
          <a:custGeom>
            <a:avLst/>
            <a:gdLst/>
            <a:ahLst/>
            <a:cxnLst/>
            <a:rect r="r" b="b" t="t" l="l"/>
            <a:pathLst>
              <a:path h="999092" w="909470">
                <a:moveTo>
                  <a:pt x="0" y="0"/>
                </a:moveTo>
                <a:lnTo>
                  <a:pt x="909470" y="0"/>
                </a:lnTo>
                <a:lnTo>
                  <a:pt x="909470" y="999091"/>
                </a:lnTo>
                <a:lnTo>
                  <a:pt x="0" y="999091"/>
                </a:lnTo>
                <a:lnTo>
                  <a:pt x="0" y="0"/>
                </a:lnTo>
                <a:close/>
              </a:path>
            </a:pathLst>
          </a:custGeom>
          <a:blipFill>
            <a:blip r:embed="rId6"/>
            <a:stretch>
              <a:fillRect l="0" t="0" r="0" b="0"/>
            </a:stretch>
          </a:blipFill>
        </p:spPr>
      </p:sp>
      <p:sp>
        <p:nvSpPr>
          <p:cNvPr name="Freeform 10" id="10"/>
          <p:cNvSpPr/>
          <p:nvPr/>
        </p:nvSpPr>
        <p:spPr>
          <a:xfrm flipH="false" flipV="false" rot="0">
            <a:off x="316440" y="6513829"/>
            <a:ext cx="1082951" cy="1082951"/>
          </a:xfrm>
          <a:custGeom>
            <a:avLst/>
            <a:gdLst/>
            <a:ahLst/>
            <a:cxnLst/>
            <a:rect r="r" b="b" t="t" l="l"/>
            <a:pathLst>
              <a:path h="1082951" w="1082951">
                <a:moveTo>
                  <a:pt x="0" y="0"/>
                </a:moveTo>
                <a:lnTo>
                  <a:pt x="1082951" y="0"/>
                </a:lnTo>
                <a:lnTo>
                  <a:pt x="1082951" y="1082951"/>
                </a:lnTo>
                <a:lnTo>
                  <a:pt x="0" y="1082951"/>
                </a:lnTo>
                <a:lnTo>
                  <a:pt x="0" y="0"/>
                </a:lnTo>
                <a:close/>
              </a:path>
            </a:pathLst>
          </a:custGeom>
          <a:blipFill>
            <a:blip r:embed="rId7"/>
            <a:stretch>
              <a:fillRect l="0" t="0" r="0" b="0"/>
            </a:stretch>
          </a:blipFill>
        </p:spPr>
      </p:sp>
      <p:grpSp>
        <p:nvGrpSpPr>
          <p:cNvPr name="Group 11" id="11"/>
          <p:cNvGrpSpPr/>
          <p:nvPr/>
        </p:nvGrpSpPr>
        <p:grpSpPr>
          <a:xfrm rot="0">
            <a:off x="8815325" y="283576"/>
            <a:ext cx="10772340" cy="3585575"/>
            <a:chOff x="0" y="0"/>
            <a:chExt cx="14363119" cy="4780766"/>
          </a:xfrm>
        </p:grpSpPr>
        <p:sp>
          <p:nvSpPr>
            <p:cNvPr name="TextBox 12" id="12"/>
            <p:cNvSpPr txBox="true"/>
            <p:nvPr/>
          </p:nvSpPr>
          <p:spPr>
            <a:xfrm rot="-98936">
              <a:off x="29835" y="357786"/>
              <a:ext cx="14307835" cy="1974718"/>
            </a:xfrm>
            <a:prstGeom prst="rect">
              <a:avLst/>
            </a:prstGeom>
          </p:spPr>
          <p:txBody>
            <a:bodyPr anchor="t" rtlCol="false" tIns="0" lIns="0" bIns="0" rIns="0">
              <a:spAutoFit/>
            </a:bodyPr>
            <a:lstStyle/>
            <a:p>
              <a:pPr algn="ctr">
                <a:lnSpc>
                  <a:spcPts val="10520"/>
                </a:lnSpc>
              </a:pPr>
              <a:r>
                <a:rPr lang="en-US" sz="10520">
                  <a:solidFill>
                    <a:srgbClr val="EB2030"/>
                  </a:solidFill>
                  <a:latin typeface="Bloc Heavy"/>
                  <a:ea typeface="Bloc Heavy"/>
                  <a:cs typeface="Bloc Heavy"/>
                  <a:sym typeface="Bloc Heavy"/>
                </a:rPr>
                <a:t>TUESDAY</a:t>
              </a:r>
            </a:p>
          </p:txBody>
        </p:sp>
        <p:sp>
          <p:nvSpPr>
            <p:cNvPr name="TextBox 13" id="13"/>
            <p:cNvSpPr txBox="true"/>
            <p:nvPr/>
          </p:nvSpPr>
          <p:spPr>
            <a:xfrm rot="89347">
              <a:off x="1388621" y="2655891"/>
              <a:ext cx="11581918" cy="1974718"/>
            </a:xfrm>
            <a:prstGeom prst="rect">
              <a:avLst/>
            </a:prstGeom>
          </p:spPr>
          <p:txBody>
            <a:bodyPr anchor="t" rtlCol="false" tIns="0" lIns="0" bIns="0" rIns="0">
              <a:spAutoFit/>
            </a:bodyPr>
            <a:lstStyle/>
            <a:p>
              <a:pPr algn="ctr">
                <a:lnSpc>
                  <a:spcPts val="10520"/>
                </a:lnSpc>
              </a:pPr>
              <a:r>
                <a:rPr lang="en-US" sz="10520">
                  <a:solidFill>
                    <a:srgbClr val="FAF1B3"/>
                  </a:solidFill>
                  <a:latin typeface="Bloc Heavy"/>
                  <a:ea typeface="Bloc Heavy"/>
                  <a:cs typeface="Bloc Heavy"/>
                  <a:sym typeface="Bloc Heavy"/>
                </a:rPr>
                <a:t>9PM ET</a:t>
              </a:r>
            </a:p>
          </p:txBody>
        </p:sp>
      </p:grpSp>
      <p:grpSp>
        <p:nvGrpSpPr>
          <p:cNvPr name="Group 14" id="14"/>
          <p:cNvGrpSpPr/>
          <p:nvPr/>
        </p:nvGrpSpPr>
        <p:grpSpPr>
          <a:xfrm rot="0">
            <a:off x="1867310" y="8058598"/>
            <a:ext cx="13457949" cy="1539994"/>
            <a:chOff x="0" y="0"/>
            <a:chExt cx="17943931" cy="2053326"/>
          </a:xfrm>
        </p:grpSpPr>
        <p:sp>
          <p:nvSpPr>
            <p:cNvPr name="TextBox 15" id="15"/>
            <p:cNvSpPr txBox="true"/>
            <p:nvPr/>
          </p:nvSpPr>
          <p:spPr>
            <a:xfrm rot="0">
              <a:off x="0" y="38100"/>
              <a:ext cx="17943931" cy="1126185"/>
            </a:xfrm>
            <a:prstGeom prst="rect">
              <a:avLst/>
            </a:prstGeom>
          </p:spPr>
          <p:txBody>
            <a:bodyPr anchor="t" rtlCol="false" tIns="0" lIns="0" bIns="0" rIns="0">
              <a:spAutoFit/>
            </a:bodyPr>
            <a:lstStyle/>
            <a:p>
              <a:pPr algn="ctr">
                <a:lnSpc>
                  <a:spcPts val="6332"/>
                </a:lnSpc>
              </a:pPr>
              <a:r>
                <a:rPr lang="en-US" sz="5756">
                  <a:solidFill>
                    <a:srgbClr val="000000"/>
                  </a:solidFill>
                  <a:latin typeface="Lazydog"/>
                  <a:ea typeface="Lazydog"/>
                  <a:cs typeface="Lazydog"/>
                  <a:sym typeface="Lazydog"/>
                </a:rPr>
                <a:t>KICK.COM/XDRFIREFLY</a:t>
              </a:r>
            </a:p>
          </p:txBody>
        </p:sp>
        <p:sp>
          <p:nvSpPr>
            <p:cNvPr name="TextBox 16" id="16"/>
            <p:cNvSpPr txBox="true"/>
            <p:nvPr/>
          </p:nvSpPr>
          <p:spPr>
            <a:xfrm rot="0">
              <a:off x="0" y="1275234"/>
              <a:ext cx="17943931" cy="778092"/>
            </a:xfrm>
            <a:prstGeom prst="rect">
              <a:avLst/>
            </a:prstGeom>
          </p:spPr>
          <p:txBody>
            <a:bodyPr anchor="t" rtlCol="false" tIns="0" lIns="0" bIns="0" rIns="0">
              <a:spAutoFit/>
            </a:bodyPr>
            <a:lstStyle/>
            <a:p>
              <a:pPr algn="ctr">
                <a:lnSpc>
                  <a:spcPts val="4835"/>
                </a:lnSpc>
                <a:spcBef>
                  <a:spcPct val="0"/>
                </a:spcBef>
              </a:pPr>
            </a:p>
          </p:txBody>
        </p:sp>
      </p:grpSp>
      <p:grpSp>
        <p:nvGrpSpPr>
          <p:cNvPr name="Group 17" id="17"/>
          <p:cNvGrpSpPr/>
          <p:nvPr/>
        </p:nvGrpSpPr>
        <p:grpSpPr>
          <a:xfrm rot="0">
            <a:off x="4661915" y="6757553"/>
            <a:ext cx="7868740" cy="1340242"/>
            <a:chOff x="0" y="0"/>
            <a:chExt cx="10491653" cy="1786989"/>
          </a:xfrm>
        </p:grpSpPr>
        <p:sp>
          <p:nvSpPr>
            <p:cNvPr name="TextBox 18" id="18"/>
            <p:cNvSpPr txBox="true"/>
            <p:nvPr/>
          </p:nvSpPr>
          <p:spPr>
            <a:xfrm rot="0">
              <a:off x="0" y="38100"/>
              <a:ext cx="10491653" cy="1125808"/>
            </a:xfrm>
            <a:prstGeom prst="rect">
              <a:avLst/>
            </a:prstGeom>
          </p:spPr>
          <p:txBody>
            <a:bodyPr anchor="t" rtlCol="false" tIns="0" lIns="0" bIns="0" rIns="0">
              <a:spAutoFit/>
            </a:bodyPr>
            <a:lstStyle/>
            <a:p>
              <a:pPr algn="ctr">
                <a:lnSpc>
                  <a:spcPts val="6308"/>
                </a:lnSpc>
              </a:pPr>
              <a:r>
                <a:rPr lang="en-US" sz="5734">
                  <a:solidFill>
                    <a:srgbClr val="F8D704"/>
                  </a:solidFill>
                  <a:latin typeface="Lazydog"/>
                  <a:ea typeface="Lazydog"/>
                  <a:cs typeface="Lazydog"/>
                  <a:sym typeface="Lazydog"/>
                </a:rPr>
                <a:t>DLIVE.TV/XDRFIREFLY</a:t>
              </a:r>
            </a:p>
          </p:txBody>
        </p:sp>
        <p:sp>
          <p:nvSpPr>
            <p:cNvPr name="TextBox 19" id="19"/>
            <p:cNvSpPr txBox="true"/>
            <p:nvPr/>
          </p:nvSpPr>
          <p:spPr>
            <a:xfrm rot="0">
              <a:off x="0" y="1247446"/>
              <a:ext cx="10491653" cy="539544"/>
            </a:xfrm>
            <a:prstGeom prst="rect">
              <a:avLst/>
            </a:prstGeom>
          </p:spPr>
          <p:txBody>
            <a:bodyPr anchor="t" rtlCol="false" tIns="0" lIns="0" bIns="0" rIns="0">
              <a:spAutoFit/>
            </a:bodyPr>
            <a:lstStyle/>
            <a:p>
              <a:pPr algn="ctr">
                <a:lnSpc>
                  <a:spcPts val="3389"/>
                </a:lnSpc>
                <a:spcBef>
                  <a:spcPct val="0"/>
                </a:spcBef>
              </a:pPr>
            </a:p>
          </p:txBody>
        </p:sp>
      </p:grpSp>
      <p:grpSp>
        <p:nvGrpSpPr>
          <p:cNvPr name="Group 20" id="20"/>
          <p:cNvGrpSpPr/>
          <p:nvPr/>
        </p:nvGrpSpPr>
        <p:grpSpPr>
          <a:xfrm rot="0">
            <a:off x="3182738" y="9213223"/>
            <a:ext cx="10827093" cy="1340242"/>
            <a:chOff x="0" y="0"/>
            <a:chExt cx="14436123" cy="1786989"/>
          </a:xfrm>
        </p:grpSpPr>
        <p:sp>
          <p:nvSpPr>
            <p:cNvPr name="TextBox 21" id="21"/>
            <p:cNvSpPr txBox="true"/>
            <p:nvPr/>
          </p:nvSpPr>
          <p:spPr>
            <a:xfrm rot="0">
              <a:off x="0" y="38100"/>
              <a:ext cx="14436123" cy="1125808"/>
            </a:xfrm>
            <a:prstGeom prst="rect">
              <a:avLst/>
            </a:prstGeom>
          </p:spPr>
          <p:txBody>
            <a:bodyPr anchor="t" rtlCol="false" tIns="0" lIns="0" bIns="0" rIns="0">
              <a:spAutoFit/>
            </a:bodyPr>
            <a:lstStyle/>
            <a:p>
              <a:pPr algn="ctr">
                <a:lnSpc>
                  <a:spcPts val="6308"/>
                </a:lnSpc>
              </a:pPr>
              <a:r>
                <a:rPr lang="en-US" sz="5734">
                  <a:solidFill>
                    <a:srgbClr val="7ED957"/>
                  </a:solidFill>
                  <a:latin typeface="Lazydog"/>
                  <a:ea typeface="Lazydog"/>
                  <a:cs typeface="Lazydog"/>
                  <a:sym typeface="Lazydog"/>
                </a:rPr>
                <a:t>RUMBLE.COM/C/XDRFIREFLY</a:t>
              </a:r>
            </a:p>
          </p:txBody>
        </p:sp>
        <p:sp>
          <p:nvSpPr>
            <p:cNvPr name="TextBox 22" id="22"/>
            <p:cNvSpPr txBox="true"/>
            <p:nvPr/>
          </p:nvSpPr>
          <p:spPr>
            <a:xfrm rot="0">
              <a:off x="0" y="1247446"/>
              <a:ext cx="14436123" cy="539544"/>
            </a:xfrm>
            <a:prstGeom prst="rect">
              <a:avLst/>
            </a:prstGeom>
          </p:spPr>
          <p:txBody>
            <a:bodyPr anchor="t" rtlCol="false" tIns="0" lIns="0" bIns="0" rIns="0">
              <a:spAutoFit/>
            </a:bodyPr>
            <a:lstStyle/>
            <a:p>
              <a:pPr algn="ctr">
                <a:lnSpc>
                  <a:spcPts val="3389"/>
                </a:lnSpc>
                <a:spcBef>
                  <a:spcPct val="0"/>
                </a:spcBef>
              </a:pPr>
            </a:p>
          </p:txBody>
        </p:sp>
      </p:grpSp>
      <p:sp>
        <p:nvSpPr>
          <p:cNvPr name="TextBox 23" id="23"/>
          <p:cNvSpPr txBox="true"/>
          <p:nvPr/>
        </p:nvSpPr>
        <p:spPr>
          <a:xfrm rot="0">
            <a:off x="1593813" y="10136901"/>
            <a:ext cx="6809784" cy="416564"/>
          </a:xfrm>
          <a:prstGeom prst="rect">
            <a:avLst/>
          </a:prstGeom>
        </p:spPr>
        <p:txBody>
          <a:bodyPr anchor="t" rtlCol="false" tIns="0" lIns="0" bIns="0" rIns="0">
            <a:spAutoFit/>
          </a:bodyPr>
          <a:lstStyle/>
          <a:p>
            <a:pPr algn="ctr">
              <a:lnSpc>
                <a:spcPts val="3389"/>
              </a:lnSpc>
              <a:spcBef>
                <a:spcPct val="0"/>
              </a:spcBef>
            </a:p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DAGUN-SHTW4</dc:identifier>
  <dcterms:modified xsi:type="dcterms:W3CDTF">2011-08-01T06:04:30Z</dcterms:modified>
  <cp:revision>1</cp:revision>
  <dc:title>Garlic : Fall Planting</dc:title>
</cp:coreProperties>
</file>