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slide+xml" PartName="/ppt/slides/slide17.xml"/>
  <Override ContentType="application/vnd.openxmlformats-officedocument.presentationml.slide+xml" PartName="/ppt/slides/slide18.xml"/>
  <Override ContentType="application/vnd.openxmlformats-officedocument.presentationml.slide+xml" PartName="/ppt/slides/slide19.xml"/>
  <Override ContentType="application/vnd.openxmlformats-officedocument.presentationml.slide+xml" PartName="/ppt/slides/slide20.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Lst>
  <p:sldSz cx="18288000" cy="10287000"/>
  <p:notesSz cx="6858000" cy="9144000"/>
  <p:embeddedFontLst>
    <p:embeddedFont>
      <p:font typeface="Open Sans Extra Bold" charset="1" panose="020B0906030804020204"/>
      <p:regular r:id="rId26"/>
    </p:embeddedFont>
    <p:embeddedFont>
      <p:font typeface="Holiday" charset="1" panose="00000000000000000000"/>
      <p:regular r:id="rId27"/>
    </p:embeddedFont>
    <p:embeddedFont>
      <p:font typeface="Open Sans" charset="1" panose="020B0606030504020204"/>
      <p:regular r:id="rId28"/>
    </p:embeddedFont>
    <p:embeddedFont>
      <p:font typeface="Gaegu Bold" charset="1" panose="00000000000000000000"/>
      <p:regular r:id="rId29"/>
    </p:embeddedFont>
    <p:embeddedFont>
      <p:font typeface="Dosis Semi-Bold" charset="1" panose="02010703020202060003"/>
      <p:regular r:id="rId30"/>
    </p:embeddedFont>
    <p:embeddedFont>
      <p:font typeface="Open Sans Bold" charset="1" panose="020B0806030504020204"/>
      <p:regular r:id="rId31"/>
    </p:embeddedFont>
    <p:embeddedFont>
      <p:font typeface="Lazydog" charset="1" panose="00000000000000000000"/>
      <p:regular r:id="rId32"/>
    </p:embeddedFont>
    <p:embeddedFont>
      <p:font typeface="Bloc Heavy" charset="1" panose="02000504040000020004"/>
      <p:regular r:id="rId3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slides/slide12.xml" Type="http://schemas.openxmlformats.org/officeDocument/2006/relationships/slide"/><Relationship Id="rId18" Target="slides/slide13.xml" Type="http://schemas.openxmlformats.org/officeDocument/2006/relationships/slide"/><Relationship Id="rId19" Target="slides/slide14.xml" Type="http://schemas.openxmlformats.org/officeDocument/2006/relationships/slide"/><Relationship Id="rId2" Target="presProps.xml" Type="http://schemas.openxmlformats.org/officeDocument/2006/relationships/presProps"/><Relationship Id="rId20" Target="slides/slide15.xml" Type="http://schemas.openxmlformats.org/officeDocument/2006/relationships/slide"/><Relationship Id="rId21" Target="slides/slide16.xml" Type="http://schemas.openxmlformats.org/officeDocument/2006/relationships/slide"/><Relationship Id="rId22" Target="slides/slide17.xml" Type="http://schemas.openxmlformats.org/officeDocument/2006/relationships/slide"/><Relationship Id="rId23" Target="slides/slide18.xml" Type="http://schemas.openxmlformats.org/officeDocument/2006/relationships/slide"/><Relationship Id="rId24" Target="slides/slide19.xml" Type="http://schemas.openxmlformats.org/officeDocument/2006/relationships/slide"/><Relationship Id="rId25" Target="slides/slide20.xml" Type="http://schemas.openxmlformats.org/officeDocument/2006/relationships/slide"/><Relationship Id="rId26" Target="fonts/font26.fntdata" Type="http://schemas.openxmlformats.org/officeDocument/2006/relationships/font"/><Relationship Id="rId27" Target="fonts/font27.fntdata" Type="http://schemas.openxmlformats.org/officeDocument/2006/relationships/font"/><Relationship Id="rId28" Target="fonts/font28.fntdata" Type="http://schemas.openxmlformats.org/officeDocument/2006/relationships/font"/><Relationship Id="rId29" Target="fonts/font29.fntdata" Type="http://schemas.openxmlformats.org/officeDocument/2006/relationships/font"/><Relationship Id="rId3" Target="viewProps.xml" Type="http://schemas.openxmlformats.org/officeDocument/2006/relationships/viewProps"/><Relationship Id="rId30" Target="fonts/font30.fntdata" Type="http://schemas.openxmlformats.org/officeDocument/2006/relationships/font"/><Relationship Id="rId31" Target="fonts/font31.fntdata" Type="http://schemas.openxmlformats.org/officeDocument/2006/relationships/font"/><Relationship Id="rId32" Target="fonts/font32.fntdata" Type="http://schemas.openxmlformats.org/officeDocument/2006/relationships/font"/><Relationship Id="rId33" Target="fonts/font33.fntdata" Type="http://schemas.openxmlformats.org/officeDocument/2006/relationships/font"/><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2.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jpeg" Type="http://schemas.openxmlformats.org/officeDocument/2006/relationships/image"/><Relationship Id="rId3" Target="../media/image4.pn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3.png" Type="http://schemas.openxmlformats.org/officeDocument/2006/relationships/image"/><Relationship Id="rId11" Target="../media/image14.svg" Type="http://schemas.openxmlformats.org/officeDocument/2006/relationships/image"/><Relationship Id="rId2" Target="../media/image5.jpeg" Type="http://schemas.openxmlformats.org/officeDocument/2006/relationships/image"/><Relationship Id="rId3" Target="../media/image6.png" Type="http://schemas.openxmlformats.org/officeDocument/2006/relationships/image"/><Relationship Id="rId4" Target="../media/image7.png" Type="http://schemas.openxmlformats.org/officeDocument/2006/relationships/image"/><Relationship Id="rId5" Target="../media/image8.svg" Type="http://schemas.openxmlformats.org/officeDocument/2006/relationships/image"/><Relationship Id="rId6" Target="../media/image9.png" Type="http://schemas.openxmlformats.org/officeDocument/2006/relationships/image"/><Relationship Id="rId7" Target="../media/image10.svg" Type="http://schemas.openxmlformats.org/officeDocument/2006/relationships/image"/><Relationship Id="rId8" Target="../media/image11.png" Type="http://schemas.openxmlformats.org/officeDocument/2006/relationships/image"/><Relationship Id="rId9" Target="../media/image12.sv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20.svg" Type="http://schemas.openxmlformats.org/officeDocument/2006/relationships/image"/><Relationship Id="rId2" Target="../media/image5.jpeg" Type="http://schemas.openxmlformats.org/officeDocument/2006/relationships/image"/><Relationship Id="rId3" Target="../media/image15.png" Type="http://schemas.openxmlformats.org/officeDocument/2006/relationships/image"/><Relationship Id="rId4" Target="../media/image16.svg" Type="http://schemas.openxmlformats.org/officeDocument/2006/relationships/image"/><Relationship Id="rId5" Target="../media/image17.png" Type="http://schemas.openxmlformats.org/officeDocument/2006/relationships/image"/><Relationship Id="rId6" Target="../media/image18.svg" Type="http://schemas.openxmlformats.org/officeDocument/2006/relationships/image"/><Relationship Id="rId7" Target="../media/image11.png" Type="http://schemas.openxmlformats.org/officeDocument/2006/relationships/image"/><Relationship Id="rId8" Target="../media/image12.svg" Type="http://schemas.openxmlformats.org/officeDocument/2006/relationships/image"/><Relationship Id="rId9" Target="../media/image19.pn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25.png" Type="http://schemas.openxmlformats.org/officeDocument/2006/relationships/image"/><Relationship Id="rId11" Target="../media/image26.png" Type="http://schemas.openxmlformats.org/officeDocument/2006/relationships/image"/><Relationship Id="rId12" Target="../media/image13.png" Type="http://schemas.openxmlformats.org/officeDocument/2006/relationships/image"/><Relationship Id="rId13" Target="../media/image14.svg" Type="http://schemas.openxmlformats.org/officeDocument/2006/relationships/image"/><Relationship Id="rId2" Target="../media/image5.jpeg" Type="http://schemas.openxmlformats.org/officeDocument/2006/relationships/image"/><Relationship Id="rId3" Target="../media/image15.png" Type="http://schemas.openxmlformats.org/officeDocument/2006/relationships/image"/><Relationship Id="rId4" Target="../media/image16.svg" Type="http://schemas.openxmlformats.org/officeDocument/2006/relationships/image"/><Relationship Id="rId5" Target="../media/image21.png" Type="http://schemas.openxmlformats.org/officeDocument/2006/relationships/image"/><Relationship Id="rId6" Target="../media/image22.svg" Type="http://schemas.openxmlformats.org/officeDocument/2006/relationships/image"/><Relationship Id="rId7" Target="../media/image23.png" Type="http://schemas.openxmlformats.org/officeDocument/2006/relationships/image"/><Relationship Id="rId8" Target="../media/image24.jpeg" Type="http://schemas.openxmlformats.org/officeDocument/2006/relationships/image"/><Relationship Id="rId9" Target="../media/image6.pn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30.png" Type="http://schemas.openxmlformats.org/officeDocument/2006/relationships/image"/><Relationship Id="rId11" Target="../media/image31.svg" Type="http://schemas.openxmlformats.org/officeDocument/2006/relationships/image"/><Relationship Id="rId12" Target="../media/image17.png" Type="http://schemas.openxmlformats.org/officeDocument/2006/relationships/image"/><Relationship Id="rId13" Target="../media/image18.svg" Type="http://schemas.openxmlformats.org/officeDocument/2006/relationships/image"/><Relationship Id="rId14" Target="../media/image32.png" Type="http://schemas.openxmlformats.org/officeDocument/2006/relationships/image"/><Relationship Id="rId15" Target="../media/image33.svg" Type="http://schemas.openxmlformats.org/officeDocument/2006/relationships/image"/><Relationship Id="rId2" Target="../media/image5.jpeg" Type="http://schemas.openxmlformats.org/officeDocument/2006/relationships/image"/><Relationship Id="rId3" Target="../media/image7.png" Type="http://schemas.openxmlformats.org/officeDocument/2006/relationships/image"/><Relationship Id="rId4" Target="../media/image8.svg" Type="http://schemas.openxmlformats.org/officeDocument/2006/relationships/image"/><Relationship Id="rId5" Target="../media/image27.jpeg" Type="http://schemas.openxmlformats.org/officeDocument/2006/relationships/image"/><Relationship Id="rId6" Target="../media/image28.png" Type="http://schemas.openxmlformats.org/officeDocument/2006/relationships/image"/><Relationship Id="rId7" Target="../media/image29.svg" Type="http://schemas.openxmlformats.org/officeDocument/2006/relationships/image"/><Relationship Id="rId8" Target="../media/image13.png" Type="http://schemas.openxmlformats.org/officeDocument/2006/relationships/image"/><Relationship Id="rId9" Target="../media/image14.sv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38.svg" Type="http://schemas.openxmlformats.org/officeDocument/2006/relationships/image"/><Relationship Id="rId2" Target="../media/image5.jpeg" Type="http://schemas.openxmlformats.org/officeDocument/2006/relationships/image"/><Relationship Id="rId3" Target="../media/image6.png" Type="http://schemas.openxmlformats.org/officeDocument/2006/relationships/image"/><Relationship Id="rId4" Target="../media/image34.jpeg" Type="http://schemas.openxmlformats.org/officeDocument/2006/relationships/image"/><Relationship Id="rId5" Target="../media/image35.png" Type="http://schemas.openxmlformats.org/officeDocument/2006/relationships/image"/><Relationship Id="rId6" Target="../media/image36.jpeg" Type="http://schemas.openxmlformats.org/officeDocument/2006/relationships/image"/><Relationship Id="rId7" Target="../media/image7.png" Type="http://schemas.openxmlformats.org/officeDocument/2006/relationships/image"/><Relationship Id="rId8" Target="../media/image8.svg" Type="http://schemas.openxmlformats.org/officeDocument/2006/relationships/image"/><Relationship Id="rId9" Target="../media/image37.pn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32.png" Type="http://schemas.openxmlformats.org/officeDocument/2006/relationships/image"/><Relationship Id="rId11" Target="../media/image33.svg" Type="http://schemas.openxmlformats.org/officeDocument/2006/relationships/image"/><Relationship Id="rId2" Target="../media/image5.jpeg" Type="http://schemas.openxmlformats.org/officeDocument/2006/relationships/image"/><Relationship Id="rId3" Target="../media/image15.png" Type="http://schemas.openxmlformats.org/officeDocument/2006/relationships/image"/><Relationship Id="rId4" Target="../media/image16.svg" Type="http://schemas.openxmlformats.org/officeDocument/2006/relationships/image"/><Relationship Id="rId5" Target="../media/image25.png" Type="http://schemas.openxmlformats.org/officeDocument/2006/relationships/image"/><Relationship Id="rId6" Target="../media/image26.png" Type="http://schemas.openxmlformats.org/officeDocument/2006/relationships/image"/><Relationship Id="rId7" Target="../media/image7.png" Type="http://schemas.openxmlformats.org/officeDocument/2006/relationships/image"/><Relationship Id="rId8" Target="../media/image8.svg" Type="http://schemas.openxmlformats.org/officeDocument/2006/relationships/image"/><Relationship Id="rId9" Target="../media/image39.pn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jpeg" Type="http://schemas.openxmlformats.org/officeDocument/2006/relationships/image"/><Relationship Id="rId3" Target="../media/image6.png" Type="http://schemas.openxmlformats.org/officeDocument/2006/relationships/image"/><Relationship Id="rId4" Target="../media/image25.png" Type="http://schemas.openxmlformats.org/officeDocument/2006/relationships/image"/><Relationship Id="rId5" Target="../media/image26.png" Type="http://schemas.openxmlformats.org/officeDocument/2006/relationships/image"/><Relationship Id="rId6" Target="../media/image7.png" Type="http://schemas.openxmlformats.org/officeDocument/2006/relationships/image"/><Relationship Id="rId7" Target="../media/image8.sv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jpeg" Type="http://schemas.openxmlformats.org/officeDocument/2006/relationships/image"/><Relationship Id="rId3" Target="../media/image6.png" Type="http://schemas.openxmlformats.org/officeDocument/2006/relationships/image"/><Relationship Id="rId4" Target="../media/image28.png" Type="http://schemas.openxmlformats.org/officeDocument/2006/relationships/image"/><Relationship Id="rId5" Target="../media/image29.svg" Type="http://schemas.openxmlformats.org/officeDocument/2006/relationships/image"/><Relationship Id="rId6" Target="../media/image7.png" Type="http://schemas.openxmlformats.org/officeDocument/2006/relationships/image"/><Relationship Id="rId7" Target="../media/image8.svg" Type="http://schemas.openxmlformats.org/officeDocument/2006/relationships/image"/><Relationship Id="rId8" Target="../media/image40.png" Type="http://schemas.openxmlformats.org/officeDocument/2006/relationships/imag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20.svg" Type="http://schemas.openxmlformats.org/officeDocument/2006/relationships/image"/><Relationship Id="rId2" Target="../media/image5.jpeg" Type="http://schemas.openxmlformats.org/officeDocument/2006/relationships/image"/><Relationship Id="rId3" Target="../media/image15.png" Type="http://schemas.openxmlformats.org/officeDocument/2006/relationships/image"/><Relationship Id="rId4" Target="../media/image16.svg" Type="http://schemas.openxmlformats.org/officeDocument/2006/relationships/image"/><Relationship Id="rId5" Target="../media/image17.png" Type="http://schemas.openxmlformats.org/officeDocument/2006/relationships/image"/><Relationship Id="rId6" Target="../media/image18.svg" Type="http://schemas.openxmlformats.org/officeDocument/2006/relationships/image"/><Relationship Id="rId7" Target="../media/image11.png" Type="http://schemas.openxmlformats.org/officeDocument/2006/relationships/image"/><Relationship Id="rId8" Target="../media/image12.svg" Type="http://schemas.openxmlformats.org/officeDocument/2006/relationships/image"/><Relationship Id="rId9" Target="../media/image19.png" Type="http://schemas.openxmlformats.org/officeDocument/2006/relationships/image"/></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jpeg" Type="http://schemas.openxmlformats.org/officeDocument/2006/relationships/image"/><Relationship Id="rId3" Target="../media/image6.png" Type="http://schemas.openxmlformats.org/officeDocument/2006/relationships/image"/><Relationship Id="rId4" Target="../media/image41.jpeg" Type="http://schemas.openxmlformats.org/officeDocument/2006/relationships/image"/></Relationships>
</file>

<file path=ppt/slides/_rels/slide13.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7.png" Type="http://schemas.openxmlformats.org/officeDocument/2006/relationships/image"/><Relationship Id="rId11" Target="../media/image18.svg" Type="http://schemas.openxmlformats.org/officeDocument/2006/relationships/image"/><Relationship Id="rId2" Target="../media/image5.jpeg" Type="http://schemas.openxmlformats.org/officeDocument/2006/relationships/image"/><Relationship Id="rId3" Target="../media/image7.png" Type="http://schemas.openxmlformats.org/officeDocument/2006/relationships/image"/><Relationship Id="rId4" Target="../media/image8.svg" Type="http://schemas.openxmlformats.org/officeDocument/2006/relationships/image"/><Relationship Id="rId5" Target="../media/image42.jpeg" Type="http://schemas.openxmlformats.org/officeDocument/2006/relationships/image"/><Relationship Id="rId6" Target="../media/image35.png" Type="http://schemas.openxmlformats.org/officeDocument/2006/relationships/image"/><Relationship Id="rId7" Target="../media/image6.png" Type="http://schemas.openxmlformats.org/officeDocument/2006/relationships/image"/><Relationship Id="rId8" Target="../media/image19.png" Type="http://schemas.openxmlformats.org/officeDocument/2006/relationships/image"/><Relationship Id="rId9" Target="../media/image20.svg" Type="http://schemas.openxmlformats.org/officeDocument/2006/relationships/image"/></Relationships>
</file>

<file path=ppt/slides/_rels/slide1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jpeg" Type="http://schemas.openxmlformats.org/officeDocument/2006/relationships/image"/><Relationship Id="rId3" Target="../media/image23.png" Type="http://schemas.openxmlformats.org/officeDocument/2006/relationships/image"/><Relationship Id="rId4" Target="../media/image43.jpeg" Type="http://schemas.openxmlformats.org/officeDocument/2006/relationships/image"/><Relationship Id="rId5" Target="../media/image44.jpeg" Type="http://schemas.openxmlformats.org/officeDocument/2006/relationships/image"/><Relationship Id="rId6" Target="../media/image45.jpeg" Type="http://schemas.openxmlformats.org/officeDocument/2006/relationships/image"/><Relationship Id="rId7" Target="../media/image46.png" Type="http://schemas.openxmlformats.org/officeDocument/2006/relationships/image"/><Relationship Id="rId8" Target="../media/image47.svg" Type="http://schemas.openxmlformats.org/officeDocument/2006/relationships/image"/></Relationships>
</file>

<file path=ppt/slides/_rels/slide15.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50.jpeg" Type="http://schemas.openxmlformats.org/officeDocument/2006/relationships/image"/><Relationship Id="rId11" Target="../media/image51.jpeg" Type="http://schemas.openxmlformats.org/officeDocument/2006/relationships/image"/><Relationship Id="rId2" Target="../media/image5.jpeg" Type="http://schemas.openxmlformats.org/officeDocument/2006/relationships/image"/><Relationship Id="rId3" Target="../media/image6.png" Type="http://schemas.openxmlformats.org/officeDocument/2006/relationships/image"/><Relationship Id="rId4" Target="../media/image25.png" Type="http://schemas.openxmlformats.org/officeDocument/2006/relationships/image"/><Relationship Id="rId5" Target="../media/image26.png" Type="http://schemas.openxmlformats.org/officeDocument/2006/relationships/image"/><Relationship Id="rId6" Target="../media/image7.png" Type="http://schemas.openxmlformats.org/officeDocument/2006/relationships/image"/><Relationship Id="rId7" Target="../media/image8.svg" Type="http://schemas.openxmlformats.org/officeDocument/2006/relationships/image"/><Relationship Id="rId8" Target="../media/image48.jpeg" Type="http://schemas.openxmlformats.org/officeDocument/2006/relationships/image"/><Relationship Id="rId9" Target="../media/image49.jpeg" Type="http://schemas.openxmlformats.org/officeDocument/2006/relationships/image"/></Relationships>
</file>

<file path=ppt/slides/_rels/slide1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png" Type="http://schemas.openxmlformats.org/officeDocument/2006/relationships/image"/><Relationship Id="rId3" Target="../media/image52.jpeg" Type="http://schemas.openxmlformats.org/officeDocument/2006/relationships/image"/><Relationship Id="rId4" Target="../media/image53.png" Type="http://schemas.openxmlformats.org/officeDocument/2006/relationships/image"/><Relationship Id="rId5" Target="../media/image54.svg" Type="http://schemas.openxmlformats.org/officeDocument/2006/relationships/image"/><Relationship Id="rId6" Target="../media/image55.png" Type="http://schemas.openxmlformats.org/officeDocument/2006/relationships/image"/><Relationship Id="rId7" Target="../media/image56.svg" Type="http://schemas.openxmlformats.org/officeDocument/2006/relationships/image"/><Relationship Id="rId8" Target="../media/image57.png" Type="http://schemas.openxmlformats.org/officeDocument/2006/relationships/image"/><Relationship Id="rId9" Target="../media/image58.svg" Type="http://schemas.openxmlformats.org/officeDocument/2006/relationships/image"/></Relationships>
</file>

<file path=ppt/slides/_rels/slide1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9.jpeg" Type="http://schemas.openxmlformats.org/officeDocument/2006/relationships/image"/><Relationship Id="rId3" Target="../media/image60.png" Type="http://schemas.openxmlformats.org/officeDocument/2006/relationships/image"/></Relationships>
</file>

<file path=ppt/slides/_rels/slide1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1.jpeg" Type="http://schemas.openxmlformats.org/officeDocument/2006/relationships/image"/><Relationship Id="rId3" Target="../media/image60.png" Type="http://schemas.openxmlformats.org/officeDocument/2006/relationships/image"/><Relationship Id="rId4" Target="http://MavisFarmacy@gmail.com" TargetMode="External" Type="http://schemas.openxmlformats.org/officeDocument/2006/relationships/hyperlink"/></Relationships>
</file>

<file path=ppt/slides/_rels/slide1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2.jpeg" Type="http://schemas.openxmlformats.org/officeDocument/2006/relationships/image"/><Relationship Id="rId3" Target="../media/image63.png" Type="http://schemas.openxmlformats.org/officeDocument/2006/relationships/image"/><Relationship Id="rId4" Target="../media/image64.png" Type="http://schemas.openxmlformats.org/officeDocument/2006/relationships/image"/></Relationships>
</file>

<file path=ppt/slides/_rels/slide2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5.jpeg" Type="http://schemas.openxmlformats.org/officeDocument/2006/relationships/image"/><Relationship Id="rId3" Target="../media/image66.png" Type="http://schemas.openxmlformats.org/officeDocument/2006/relationships/image"/><Relationship Id="rId4" Target="../media/image2.png" Type="http://schemas.openxmlformats.org/officeDocument/2006/relationships/image"/><Relationship Id="rId5" Target="../media/image67.png" Type="http://schemas.openxmlformats.org/officeDocument/2006/relationships/image"/><Relationship Id="rId6" Target="../media/image68.png" Type="http://schemas.openxmlformats.org/officeDocument/2006/relationships/image"/><Relationship Id="rId7" Target="../media/image69.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222" r="0" b="-9222"/>
            </a:stretch>
          </a:blipFill>
        </p:spPr>
      </p:sp>
      <p:sp>
        <p:nvSpPr>
          <p:cNvPr name="Freeform 3" id="3"/>
          <p:cNvSpPr/>
          <p:nvPr/>
        </p:nvSpPr>
        <p:spPr>
          <a:xfrm flipH="false" flipV="false" rot="0">
            <a:off x="308426" y="200295"/>
            <a:ext cx="2249244" cy="1656809"/>
          </a:xfrm>
          <a:custGeom>
            <a:avLst/>
            <a:gdLst/>
            <a:ahLst/>
            <a:cxnLst/>
            <a:rect r="r" b="b" t="t" l="l"/>
            <a:pathLst>
              <a:path h="1656809" w="2249244">
                <a:moveTo>
                  <a:pt x="0" y="0"/>
                </a:moveTo>
                <a:lnTo>
                  <a:pt x="2249244" y="0"/>
                </a:lnTo>
                <a:lnTo>
                  <a:pt x="2249244" y="1656810"/>
                </a:lnTo>
                <a:lnTo>
                  <a:pt x="0" y="1656810"/>
                </a:lnTo>
                <a:lnTo>
                  <a:pt x="0" y="0"/>
                </a:lnTo>
                <a:close/>
              </a:path>
            </a:pathLst>
          </a:custGeom>
          <a:blipFill>
            <a:blip r:embed="rId3"/>
            <a:stretch>
              <a:fillRect l="0" t="0" r="0" b="0"/>
            </a:stretch>
          </a:blipFill>
        </p:spPr>
      </p:sp>
      <p:sp>
        <p:nvSpPr>
          <p:cNvPr name="TextBox 4" id="4"/>
          <p:cNvSpPr txBox="true"/>
          <p:nvPr/>
        </p:nvSpPr>
        <p:spPr>
          <a:xfrm rot="-153931">
            <a:off x="-5909568" y="3807453"/>
            <a:ext cx="20781514" cy="1897506"/>
          </a:xfrm>
          <a:prstGeom prst="rect">
            <a:avLst/>
          </a:prstGeom>
        </p:spPr>
        <p:txBody>
          <a:bodyPr anchor="t" rtlCol="false" tIns="0" lIns="0" bIns="0" rIns="0">
            <a:spAutoFit/>
          </a:bodyPr>
          <a:lstStyle/>
          <a:p>
            <a:pPr algn="ctr">
              <a:lnSpc>
                <a:spcPts val="13809"/>
              </a:lnSpc>
            </a:pPr>
            <a:r>
              <a:rPr lang="en-US" sz="15343">
                <a:solidFill>
                  <a:srgbClr val="FFFFFF"/>
                </a:solidFill>
                <a:latin typeface="Open Sans Extra Bold"/>
                <a:ea typeface="Open Sans Extra Bold"/>
                <a:cs typeface="Open Sans Extra Bold"/>
                <a:sym typeface="Open Sans Extra Bold"/>
              </a:rPr>
              <a:t>GARDEN</a:t>
            </a:r>
          </a:p>
        </p:txBody>
      </p:sp>
      <p:sp>
        <p:nvSpPr>
          <p:cNvPr name="TextBox 5" id="5"/>
          <p:cNvSpPr txBox="true"/>
          <p:nvPr/>
        </p:nvSpPr>
        <p:spPr>
          <a:xfrm rot="-153931">
            <a:off x="-120705" y="8194893"/>
            <a:ext cx="11344632" cy="1014230"/>
          </a:xfrm>
          <a:prstGeom prst="rect">
            <a:avLst/>
          </a:prstGeom>
        </p:spPr>
        <p:txBody>
          <a:bodyPr anchor="t" rtlCol="false" tIns="0" lIns="0" bIns="0" rIns="0">
            <a:spAutoFit/>
          </a:bodyPr>
          <a:lstStyle/>
          <a:p>
            <a:pPr algn="ctr">
              <a:lnSpc>
                <a:spcPts val="7498"/>
              </a:lnSpc>
            </a:pPr>
            <a:r>
              <a:rPr lang="en-US" sz="8332">
                <a:solidFill>
                  <a:srgbClr val="FFFFFF"/>
                </a:solidFill>
                <a:latin typeface="Open Sans Extra Bold"/>
                <a:ea typeface="Open Sans Extra Bold"/>
                <a:cs typeface="Open Sans Extra Bold"/>
                <a:sym typeface="Open Sans Extra Bold"/>
              </a:rPr>
              <a:t>BIOCHAR</a:t>
            </a:r>
          </a:p>
        </p:txBody>
      </p:sp>
      <p:sp>
        <p:nvSpPr>
          <p:cNvPr name="TextBox 6" id="6"/>
          <p:cNvSpPr txBox="true"/>
          <p:nvPr/>
        </p:nvSpPr>
        <p:spPr>
          <a:xfrm rot="-72028">
            <a:off x="230997" y="5222514"/>
            <a:ext cx="12645491" cy="2958857"/>
          </a:xfrm>
          <a:prstGeom prst="rect">
            <a:avLst/>
          </a:prstGeom>
        </p:spPr>
        <p:txBody>
          <a:bodyPr anchor="t" rtlCol="false" tIns="0" lIns="0" bIns="0" rIns="0">
            <a:spAutoFit/>
          </a:bodyPr>
          <a:lstStyle/>
          <a:p>
            <a:pPr algn="ctr">
              <a:lnSpc>
                <a:spcPts val="20733"/>
              </a:lnSpc>
            </a:pPr>
            <a:r>
              <a:rPr lang="en-US" sz="25917">
                <a:solidFill>
                  <a:srgbClr val="425637"/>
                </a:solidFill>
                <a:latin typeface="Holiday"/>
                <a:ea typeface="Holiday"/>
                <a:cs typeface="Holiday"/>
                <a:sym typeface="Holiday"/>
              </a:rPr>
              <a:t>Revolution</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solidFill>
          <a:srgbClr val="FFF7F3"/>
        </a:solidFill>
      </p:bgPr>
    </p:bg>
    <p:spTree>
      <p:nvGrpSpPr>
        <p:cNvPr id="1" name=""/>
        <p:cNvGrpSpPr/>
        <p:nvPr/>
      </p:nvGrpSpPr>
      <p:grpSpPr>
        <a:xfrm>
          <a:off x="0" y="0"/>
          <a:ext cx="0" cy="0"/>
          <a:chOff x="0" y="0"/>
          <a:chExt cx="0" cy="0"/>
        </a:xfrm>
      </p:grpSpPr>
      <p:grpSp>
        <p:nvGrpSpPr>
          <p:cNvPr name="Group 2" id="2"/>
          <p:cNvGrpSpPr/>
          <p:nvPr/>
        </p:nvGrpSpPr>
        <p:grpSpPr>
          <a:xfrm rot="0">
            <a:off x="0" y="0"/>
            <a:ext cx="6606984" cy="10287000"/>
            <a:chOff x="0" y="0"/>
            <a:chExt cx="8809312" cy="13716000"/>
          </a:xfrm>
        </p:grpSpPr>
        <p:pic>
          <p:nvPicPr>
            <p:cNvPr name="Picture 3" id="3"/>
            <p:cNvPicPr>
              <a:picLocks noChangeAspect="true"/>
            </p:cNvPicPr>
            <p:nvPr/>
          </p:nvPicPr>
          <p:blipFill>
            <a:blip r:embed="rId2">
              <a:alphaModFix amt="68000"/>
            </a:blip>
            <a:srcRect l="7182" t="0" r="7182" b="0"/>
            <a:stretch>
              <a:fillRect/>
            </a:stretch>
          </p:blipFill>
          <p:spPr>
            <a:xfrm flipH="false" flipV="false">
              <a:off x="0" y="0"/>
              <a:ext cx="8809312" cy="13716000"/>
            </a:xfrm>
            <a:prstGeom prst="rect">
              <a:avLst/>
            </a:prstGeom>
          </p:spPr>
        </p:pic>
      </p:grpSp>
      <p:sp>
        <p:nvSpPr>
          <p:cNvPr name="TextBox 4" id="4"/>
          <p:cNvSpPr txBox="true"/>
          <p:nvPr/>
        </p:nvSpPr>
        <p:spPr>
          <a:xfrm rot="0">
            <a:off x="348444" y="6857269"/>
            <a:ext cx="5910095" cy="3232811"/>
          </a:xfrm>
          <a:prstGeom prst="rect">
            <a:avLst/>
          </a:prstGeom>
        </p:spPr>
        <p:txBody>
          <a:bodyPr anchor="t" rtlCol="false" tIns="0" lIns="0" bIns="0" rIns="0">
            <a:spAutoFit/>
          </a:bodyPr>
          <a:lstStyle/>
          <a:p>
            <a:pPr algn="ctr">
              <a:lnSpc>
                <a:spcPts val="3690"/>
              </a:lnSpc>
            </a:pPr>
            <a:r>
              <a:rPr lang="en-US" sz="4100">
                <a:solidFill>
                  <a:srgbClr val="FFCF7B"/>
                </a:solidFill>
                <a:latin typeface="Open Sans Extra Bold"/>
                <a:ea typeface="Open Sans Extra Bold"/>
                <a:cs typeface="Open Sans Extra Bold"/>
                <a:sym typeface="Open Sans Extra Bold"/>
              </a:rPr>
              <a:t>MASTER</a:t>
            </a:r>
          </a:p>
          <a:p>
            <a:pPr algn="ctr">
              <a:lnSpc>
                <a:spcPts val="3690"/>
              </a:lnSpc>
            </a:pPr>
            <a:r>
              <a:rPr lang="en-US" sz="4100">
                <a:solidFill>
                  <a:srgbClr val="FFCF7B"/>
                </a:solidFill>
                <a:latin typeface="Open Sans Extra Bold"/>
                <a:ea typeface="Open Sans Extra Bold"/>
                <a:cs typeface="Open Sans Extra Bold"/>
                <a:sym typeface="Open Sans Extra Bold"/>
              </a:rPr>
              <a:t>PERMACULTURALIST</a:t>
            </a:r>
          </a:p>
          <a:p>
            <a:pPr algn="ctr">
              <a:lnSpc>
                <a:spcPts val="3690"/>
              </a:lnSpc>
            </a:pPr>
          </a:p>
          <a:p>
            <a:pPr algn="ctr">
              <a:lnSpc>
                <a:spcPts val="5310"/>
              </a:lnSpc>
            </a:pPr>
            <a:r>
              <a:rPr lang="en-US" sz="5900">
                <a:solidFill>
                  <a:srgbClr val="B3D6B5"/>
                </a:solidFill>
                <a:latin typeface="Open Sans Extra Bold"/>
                <a:ea typeface="Open Sans Extra Bold"/>
                <a:cs typeface="Open Sans Extra Bold"/>
                <a:sym typeface="Open Sans Extra Bold"/>
              </a:rPr>
              <a:t>MASTER</a:t>
            </a:r>
          </a:p>
          <a:p>
            <a:pPr algn="ctr">
              <a:lnSpc>
                <a:spcPts val="5310"/>
              </a:lnSpc>
            </a:pPr>
            <a:r>
              <a:rPr lang="en-US" sz="5900">
                <a:solidFill>
                  <a:srgbClr val="B3D6B5"/>
                </a:solidFill>
                <a:latin typeface="Open Sans Extra Bold"/>
                <a:ea typeface="Open Sans Extra Bold"/>
                <a:cs typeface="Open Sans Extra Bold"/>
                <a:sym typeface="Open Sans Extra Bold"/>
              </a:rPr>
              <a:t>GARDENER</a:t>
            </a:r>
          </a:p>
          <a:p>
            <a:pPr algn="ctr">
              <a:lnSpc>
                <a:spcPts val="3690"/>
              </a:lnSpc>
            </a:pPr>
          </a:p>
        </p:txBody>
      </p:sp>
      <p:sp>
        <p:nvSpPr>
          <p:cNvPr name="TextBox 5" id="5"/>
          <p:cNvSpPr txBox="true"/>
          <p:nvPr/>
        </p:nvSpPr>
        <p:spPr>
          <a:xfrm rot="0">
            <a:off x="7231370" y="758912"/>
            <a:ext cx="10838292" cy="3660245"/>
          </a:xfrm>
          <a:prstGeom prst="rect">
            <a:avLst/>
          </a:prstGeom>
        </p:spPr>
        <p:txBody>
          <a:bodyPr anchor="t" rtlCol="false" tIns="0" lIns="0" bIns="0" rIns="0">
            <a:spAutoFit/>
          </a:bodyPr>
          <a:lstStyle/>
          <a:p>
            <a:pPr algn="l">
              <a:lnSpc>
                <a:spcPts val="4178"/>
              </a:lnSpc>
            </a:pPr>
            <a:r>
              <a:rPr lang="en-US" sz="3482" spc="104">
                <a:solidFill>
                  <a:srgbClr val="1B1B1B"/>
                </a:solidFill>
                <a:latin typeface="Open Sans"/>
                <a:ea typeface="Open Sans"/>
                <a:cs typeface="Open Sans"/>
                <a:sym typeface="Open Sans"/>
              </a:rPr>
              <a:t>I'm a Master Gardener, Gardening Life Coach, and a Farmer/Rancher in Appalachia. With a passion for sustainable living and over a decade of experience, I've dedicated my life to enhancing ecological awareness and community empowerment. Join me in exploring how we can create a more sustainable future together. </a:t>
            </a:r>
          </a:p>
        </p:txBody>
      </p:sp>
      <p:sp>
        <p:nvSpPr>
          <p:cNvPr name="Freeform 6" id="6"/>
          <p:cNvSpPr/>
          <p:nvPr/>
        </p:nvSpPr>
        <p:spPr>
          <a:xfrm flipH="true" flipV="true" rot="5400000">
            <a:off x="-1163416" y="6541955"/>
            <a:ext cx="16230600" cy="689801"/>
          </a:xfrm>
          <a:custGeom>
            <a:avLst/>
            <a:gdLst/>
            <a:ahLst/>
            <a:cxnLst/>
            <a:rect r="r" b="b" t="t" l="l"/>
            <a:pathLst>
              <a:path h="689801" w="16230600">
                <a:moveTo>
                  <a:pt x="16230600" y="689800"/>
                </a:moveTo>
                <a:lnTo>
                  <a:pt x="0" y="689800"/>
                </a:lnTo>
                <a:lnTo>
                  <a:pt x="0" y="0"/>
                </a:lnTo>
                <a:lnTo>
                  <a:pt x="16230600" y="0"/>
                </a:lnTo>
                <a:lnTo>
                  <a:pt x="16230600" y="689800"/>
                </a:lnTo>
                <a:close/>
              </a:path>
            </a:pathLst>
          </a:custGeom>
          <a:blipFill>
            <a:blip r:embed="rId3">
              <a:alphaModFix amt="80000"/>
            </a:blip>
            <a:stretch>
              <a:fillRect l="0" t="0" r="0" b="0"/>
            </a:stretch>
          </a:blipFill>
        </p:spPr>
      </p:sp>
      <p:sp>
        <p:nvSpPr>
          <p:cNvPr name="AutoShape 7" id="7"/>
          <p:cNvSpPr/>
          <p:nvPr/>
        </p:nvSpPr>
        <p:spPr>
          <a:xfrm>
            <a:off x="7858130" y="5162550"/>
            <a:ext cx="8249866" cy="0"/>
          </a:xfrm>
          <a:prstGeom prst="line">
            <a:avLst/>
          </a:prstGeom>
          <a:ln cap="flat" w="38100">
            <a:solidFill>
              <a:srgbClr val="537856"/>
            </a:solidFill>
            <a:prstDash val="solid"/>
            <a:headEnd type="none" len="sm" w="sm"/>
            <a:tailEnd type="none" len="sm" w="sm"/>
          </a:ln>
        </p:spPr>
      </p:sp>
      <p:sp>
        <p:nvSpPr>
          <p:cNvPr name="TextBox 8" id="8"/>
          <p:cNvSpPr txBox="true"/>
          <p:nvPr/>
        </p:nvSpPr>
        <p:spPr>
          <a:xfrm rot="0">
            <a:off x="6951884" y="5494257"/>
            <a:ext cx="6669704" cy="4181475"/>
          </a:xfrm>
          <a:prstGeom prst="rect">
            <a:avLst/>
          </a:prstGeom>
        </p:spPr>
        <p:txBody>
          <a:bodyPr anchor="t" rtlCol="false" tIns="0" lIns="0" bIns="0" rIns="0">
            <a:spAutoFit/>
          </a:bodyPr>
          <a:lstStyle/>
          <a:p>
            <a:pPr algn="l" marL="751790" indent="-375895" lvl="1">
              <a:lnSpc>
                <a:spcPts val="4178"/>
              </a:lnSpc>
              <a:buFont typeface="Arial"/>
              <a:buChar char="•"/>
            </a:pPr>
            <a:r>
              <a:rPr lang="en-US" sz="3482" spc="104">
                <a:solidFill>
                  <a:srgbClr val="1B1B1B"/>
                </a:solidFill>
                <a:latin typeface="Open Sans"/>
                <a:ea typeface="Open Sans"/>
                <a:cs typeface="Open Sans"/>
                <a:sym typeface="Open Sans"/>
              </a:rPr>
              <a:t>Bee Keeping</a:t>
            </a:r>
          </a:p>
          <a:p>
            <a:pPr algn="l" marL="751790" indent="-375895" lvl="1">
              <a:lnSpc>
                <a:spcPts val="4178"/>
              </a:lnSpc>
              <a:buFont typeface="Arial"/>
              <a:buChar char="•"/>
            </a:pPr>
            <a:r>
              <a:rPr lang="en-US" sz="3482" spc="104">
                <a:solidFill>
                  <a:srgbClr val="1B1B1B"/>
                </a:solidFill>
                <a:latin typeface="Open Sans"/>
                <a:ea typeface="Open Sans"/>
                <a:cs typeface="Open Sans"/>
                <a:sym typeface="Open Sans"/>
              </a:rPr>
              <a:t>Herbalism</a:t>
            </a:r>
          </a:p>
          <a:p>
            <a:pPr algn="l" marL="751790" indent="-375895" lvl="1">
              <a:lnSpc>
                <a:spcPts val="4178"/>
              </a:lnSpc>
              <a:buFont typeface="Arial"/>
              <a:buChar char="•"/>
            </a:pPr>
            <a:r>
              <a:rPr lang="en-US" sz="3482" spc="104">
                <a:solidFill>
                  <a:srgbClr val="1B1B1B"/>
                </a:solidFill>
                <a:latin typeface="Open Sans"/>
                <a:ea typeface="Open Sans"/>
                <a:cs typeface="Open Sans"/>
                <a:sym typeface="Open Sans"/>
              </a:rPr>
              <a:t>Wildcrafting</a:t>
            </a:r>
          </a:p>
          <a:p>
            <a:pPr algn="l" marL="751790" indent="-375895" lvl="1">
              <a:lnSpc>
                <a:spcPts val="4178"/>
              </a:lnSpc>
              <a:buFont typeface="Arial"/>
              <a:buChar char="•"/>
            </a:pPr>
            <a:r>
              <a:rPr lang="en-US" sz="3482" spc="104">
                <a:solidFill>
                  <a:srgbClr val="1B1B1B"/>
                </a:solidFill>
                <a:latin typeface="Open Sans"/>
                <a:ea typeface="Open Sans"/>
                <a:cs typeface="Open Sans"/>
                <a:sym typeface="Open Sans"/>
              </a:rPr>
              <a:t>Foraging </a:t>
            </a:r>
          </a:p>
          <a:p>
            <a:pPr algn="l" marL="751790" indent="-375895" lvl="1">
              <a:lnSpc>
                <a:spcPts val="4178"/>
              </a:lnSpc>
              <a:buFont typeface="Arial"/>
              <a:buChar char="•"/>
            </a:pPr>
            <a:r>
              <a:rPr lang="en-US" sz="3482" spc="104">
                <a:solidFill>
                  <a:srgbClr val="1B1B1B"/>
                </a:solidFill>
                <a:latin typeface="Open Sans"/>
                <a:ea typeface="Open Sans"/>
                <a:cs typeface="Open Sans"/>
                <a:sym typeface="Open Sans"/>
              </a:rPr>
              <a:t>Animals Husbandry</a:t>
            </a:r>
          </a:p>
          <a:p>
            <a:pPr algn="l" marL="751790" indent="-375895" lvl="1">
              <a:lnSpc>
                <a:spcPts val="4178"/>
              </a:lnSpc>
              <a:buFont typeface="Arial"/>
              <a:buChar char="•"/>
            </a:pPr>
            <a:r>
              <a:rPr lang="en-US" sz="3482" spc="104">
                <a:solidFill>
                  <a:srgbClr val="1B1B1B"/>
                </a:solidFill>
                <a:latin typeface="Open Sans"/>
                <a:ea typeface="Open Sans"/>
                <a:cs typeface="Open Sans"/>
                <a:sym typeface="Open Sans"/>
              </a:rPr>
              <a:t>Master Gardener (VA / WV)</a:t>
            </a:r>
          </a:p>
          <a:p>
            <a:pPr algn="l" marL="751790" indent="-375895" lvl="1">
              <a:lnSpc>
                <a:spcPts val="4178"/>
              </a:lnSpc>
              <a:buFont typeface="Arial"/>
              <a:buChar char="•"/>
            </a:pPr>
            <a:r>
              <a:rPr lang="en-US" sz="3482" spc="104">
                <a:solidFill>
                  <a:srgbClr val="1B1B1B"/>
                </a:solidFill>
                <a:latin typeface="Open Sans"/>
                <a:ea typeface="Open Sans"/>
                <a:cs typeface="Open Sans"/>
                <a:sym typeface="Open Sans"/>
              </a:rPr>
              <a:t>Master Permaculturalist</a:t>
            </a:r>
          </a:p>
          <a:p>
            <a:pPr algn="l" marL="751790" indent="-375895" lvl="1">
              <a:lnSpc>
                <a:spcPts val="4178"/>
              </a:lnSpc>
              <a:buFont typeface="Arial"/>
              <a:buChar char="•"/>
            </a:pPr>
            <a:r>
              <a:rPr lang="en-US" sz="3482" spc="104">
                <a:solidFill>
                  <a:srgbClr val="1B1B1B"/>
                </a:solidFill>
                <a:latin typeface="Open Sans"/>
                <a:ea typeface="Open Sans"/>
                <a:cs typeface="Open Sans"/>
                <a:sym typeface="Open Sans"/>
              </a:rPr>
              <a:t>Gardening Coaching</a:t>
            </a:r>
          </a:p>
        </p:txBody>
      </p:sp>
      <p:sp>
        <p:nvSpPr>
          <p:cNvPr name="TextBox 9" id="9"/>
          <p:cNvSpPr txBox="true"/>
          <p:nvPr/>
        </p:nvSpPr>
        <p:spPr>
          <a:xfrm rot="0">
            <a:off x="11399959" y="5494257"/>
            <a:ext cx="6669704" cy="2085975"/>
          </a:xfrm>
          <a:prstGeom prst="rect">
            <a:avLst/>
          </a:prstGeom>
        </p:spPr>
        <p:txBody>
          <a:bodyPr anchor="t" rtlCol="false" tIns="0" lIns="0" bIns="0" rIns="0">
            <a:spAutoFit/>
          </a:bodyPr>
          <a:lstStyle/>
          <a:p>
            <a:pPr algn="l" marL="751790" indent="-375895" lvl="1">
              <a:lnSpc>
                <a:spcPts val="4178"/>
              </a:lnSpc>
              <a:buFont typeface="Arial"/>
              <a:buChar char="•"/>
            </a:pPr>
            <a:r>
              <a:rPr lang="en-US" sz="3482" spc="104">
                <a:solidFill>
                  <a:srgbClr val="1B1B1B"/>
                </a:solidFill>
                <a:latin typeface="Open Sans"/>
                <a:ea typeface="Open Sans"/>
                <a:cs typeface="Open Sans"/>
                <a:sym typeface="Open Sans"/>
              </a:rPr>
              <a:t>25+ Years Raising Chickens</a:t>
            </a:r>
          </a:p>
          <a:p>
            <a:pPr algn="l" marL="751790" indent="-375895" lvl="1">
              <a:lnSpc>
                <a:spcPts val="4178"/>
              </a:lnSpc>
              <a:buFont typeface="Arial"/>
              <a:buChar char="•"/>
            </a:pPr>
            <a:r>
              <a:rPr lang="en-US" sz="3482" spc="104">
                <a:solidFill>
                  <a:srgbClr val="1B1B1B"/>
                </a:solidFill>
                <a:latin typeface="Open Sans"/>
                <a:ea typeface="Open Sans"/>
                <a:cs typeface="Open Sans"/>
                <a:sym typeface="Open Sans"/>
              </a:rPr>
              <a:t>Alchemist</a:t>
            </a:r>
          </a:p>
          <a:p>
            <a:pPr algn="l" marL="751790" indent="-375895" lvl="1">
              <a:lnSpc>
                <a:spcPts val="4178"/>
              </a:lnSpc>
              <a:buFont typeface="Arial"/>
              <a:buChar char="•"/>
            </a:pPr>
            <a:r>
              <a:rPr lang="en-US" sz="3482" spc="104">
                <a:solidFill>
                  <a:srgbClr val="1B1B1B"/>
                </a:solidFill>
                <a:latin typeface="Open Sans"/>
                <a:ea typeface="Open Sans"/>
                <a:cs typeface="Open Sans"/>
                <a:sym typeface="Open Sans"/>
              </a:rPr>
              <a:t>Life Navigation Coach</a:t>
            </a:r>
          </a:p>
          <a:p>
            <a:pPr algn="l" marL="751790" indent="-375895" lvl="1">
              <a:lnSpc>
                <a:spcPts val="4178"/>
              </a:lnSpc>
              <a:buFont typeface="Arial"/>
              <a:buChar char="•"/>
            </a:pPr>
            <a:r>
              <a:rPr lang="en-US" sz="3482" spc="104">
                <a:solidFill>
                  <a:srgbClr val="1B1B1B"/>
                </a:solidFill>
                <a:latin typeface="Open Sans"/>
                <a:ea typeface="Open Sans"/>
                <a:cs typeface="Open Sans"/>
                <a:sym typeface="Open Sans"/>
              </a:rPr>
              <a:t>Healer</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1467" t="-10431" r="-2216" b="-13067"/>
            </a:stretch>
          </a:blipFill>
        </p:spPr>
      </p:sp>
      <p:sp>
        <p:nvSpPr>
          <p:cNvPr name="Freeform 3" id="3"/>
          <p:cNvSpPr/>
          <p:nvPr/>
        </p:nvSpPr>
        <p:spPr>
          <a:xfrm flipH="false" flipV="false" rot="0">
            <a:off x="1438830" y="1973238"/>
            <a:ext cx="15488520" cy="1935364"/>
          </a:xfrm>
          <a:custGeom>
            <a:avLst/>
            <a:gdLst/>
            <a:ahLst/>
            <a:cxnLst/>
            <a:rect r="r" b="b" t="t" l="l"/>
            <a:pathLst>
              <a:path h="1935364" w="15488520">
                <a:moveTo>
                  <a:pt x="0" y="0"/>
                </a:moveTo>
                <a:lnTo>
                  <a:pt x="15488520" y="0"/>
                </a:lnTo>
                <a:lnTo>
                  <a:pt x="15488520" y="1935364"/>
                </a:lnTo>
                <a:lnTo>
                  <a:pt x="0" y="1935364"/>
                </a:lnTo>
                <a:lnTo>
                  <a:pt x="0" y="0"/>
                </a:lnTo>
                <a:close/>
              </a:path>
            </a:pathLst>
          </a:custGeom>
          <a:blipFill>
            <a:blip r:embed="rId3"/>
            <a:stretch>
              <a:fillRect l="0" t="-143318" r="-4791" b="-113100"/>
            </a:stretch>
          </a:blipFill>
        </p:spPr>
      </p:sp>
      <p:sp>
        <p:nvSpPr>
          <p:cNvPr name="TextBox 4" id="4"/>
          <p:cNvSpPr txBox="true"/>
          <p:nvPr/>
        </p:nvSpPr>
        <p:spPr>
          <a:xfrm rot="0">
            <a:off x="1970745" y="2058273"/>
            <a:ext cx="14676233" cy="1419231"/>
          </a:xfrm>
          <a:prstGeom prst="rect">
            <a:avLst/>
          </a:prstGeom>
        </p:spPr>
        <p:txBody>
          <a:bodyPr anchor="t" rtlCol="false" tIns="0" lIns="0" bIns="0" rIns="0">
            <a:spAutoFit/>
          </a:bodyPr>
          <a:lstStyle/>
          <a:p>
            <a:pPr algn="ctr">
              <a:lnSpc>
                <a:spcPts val="9000"/>
              </a:lnSpc>
            </a:pPr>
            <a:r>
              <a:rPr lang="en-US" b="true" sz="9000" spc="-297">
                <a:solidFill>
                  <a:srgbClr val="000000"/>
                </a:solidFill>
                <a:latin typeface="Gaegu Bold"/>
                <a:ea typeface="Gaegu Bold"/>
                <a:cs typeface="Gaegu Bold"/>
                <a:sym typeface="Gaegu Bold"/>
              </a:rPr>
              <a:t>Biochar</a:t>
            </a:r>
          </a:p>
        </p:txBody>
      </p:sp>
      <p:sp>
        <p:nvSpPr>
          <p:cNvPr name="TextBox 5" id="5"/>
          <p:cNvSpPr txBox="true"/>
          <p:nvPr/>
        </p:nvSpPr>
        <p:spPr>
          <a:xfrm rot="0">
            <a:off x="1562655" y="4344812"/>
            <a:ext cx="5086208" cy="1205231"/>
          </a:xfrm>
          <a:prstGeom prst="rect">
            <a:avLst/>
          </a:prstGeom>
        </p:spPr>
        <p:txBody>
          <a:bodyPr anchor="t" rtlCol="false" tIns="0" lIns="0" bIns="0" rIns="0">
            <a:spAutoFit/>
          </a:bodyPr>
          <a:lstStyle/>
          <a:p>
            <a:pPr algn="ctr">
              <a:lnSpc>
                <a:spcPts val="7700"/>
              </a:lnSpc>
            </a:pPr>
            <a:r>
              <a:rPr lang="en-US" b="true" sz="7700" spc="-446" u="sng">
                <a:solidFill>
                  <a:srgbClr val="000000"/>
                </a:solidFill>
                <a:latin typeface="Gaegu Bold"/>
                <a:ea typeface="Gaegu Bold"/>
                <a:cs typeface="Gaegu Bold"/>
                <a:sym typeface="Gaegu Bold"/>
              </a:rPr>
              <a:t>What is it!</a:t>
            </a:r>
          </a:p>
        </p:txBody>
      </p:sp>
      <p:sp>
        <p:nvSpPr>
          <p:cNvPr name="TextBox 6" id="6"/>
          <p:cNvSpPr txBox="true"/>
          <p:nvPr/>
        </p:nvSpPr>
        <p:spPr>
          <a:xfrm rot="0">
            <a:off x="6372666" y="4344812"/>
            <a:ext cx="5620848" cy="1205231"/>
          </a:xfrm>
          <a:prstGeom prst="rect">
            <a:avLst/>
          </a:prstGeom>
        </p:spPr>
        <p:txBody>
          <a:bodyPr anchor="t" rtlCol="false" tIns="0" lIns="0" bIns="0" rIns="0">
            <a:spAutoFit/>
          </a:bodyPr>
          <a:lstStyle/>
          <a:p>
            <a:pPr algn="ctr">
              <a:lnSpc>
                <a:spcPts val="7700"/>
              </a:lnSpc>
            </a:pPr>
            <a:r>
              <a:rPr lang="en-US" b="true" sz="7700" spc="-446" u="sng">
                <a:solidFill>
                  <a:srgbClr val="000000"/>
                </a:solidFill>
                <a:latin typeface="Gaegu Bold"/>
                <a:ea typeface="Gaegu Bold"/>
                <a:cs typeface="Gaegu Bold"/>
                <a:sym typeface="Gaegu Bold"/>
              </a:rPr>
              <a:t>Use it</a:t>
            </a:r>
          </a:p>
        </p:txBody>
      </p:sp>
      <p:sp>
        <p:nvSpPr>
          <p:cNvPr name="TextBox 7" id="7"/>
          <p:cNvSpPr txBox="true"/>
          <p:nvPr/>
        </p:nvSpPr>
        <p:spPr>
          <a:xfrm rot="0">
            <a:off x="1966650" y="5599172"/>
            <a:ext cx="4244180" cy="1935544"/>
          </a:xfrm>
          <a:prstGeom prst="rect">
            <a:avLst/>
          </a:prstGeom>
        </p:spPr>
        <p:txBody>
          <a:bodyPr anchor="t" rtlCol="false" tIns="0" lIns="0" bIns="0" rIns="0">
            <a:spAutoFit/>
          </a:bodyPr>
          <a:lstStyle/>
          <a:p>
            <a:pPr algn="ctr">
              <a:lnSpc>
                <a:spcPts val="3841"/>
              </a:lnSpc>
            </a:pPr>
            <a:r>
              <a:rPr lang="en-US" b="true" sz="3001" spc="39">
                <a:solidFill>
                  <a:srgbClr val="000000"/>
                </a:solidFill>
                <a:latin typeface="Dosis Semi-Bold"/>
                <a:ea typeface="Dosis Semi-Bold"/>
                <a:cs typeface="Dosis Semi-Bold"/>
                <a:sym typeface="Dosis Semi-Bold"/>
              </a:rPr>
              <a:t>What is this magical sub straight, where does it come from and why should I put it in my garden. </a:t>
            </a:r>
          </a:p>
        </p:txBody>
      </p:sp>
      <p:sp>
        <p:nvSpPr>
          <p:cNvPr name="TextBox 8" id="8"/>
          <p:cNvSpPr txBox="true"/>
          <p:nvPr/>
        </p:nvSpPr>
        <p:spPr>
          <a:xfrm rot="0">
            <a:off x="7121949" y="5599172"/>
            <a:ext cx="4244180" cy="1448797"/>
          </a:xfrm>
          <a:prstGeom prst="rect">
            <a:avLst/>
          </a:prstGeom>
        </p:spPr>
        <p:txBody>
          <a:bodyPr anchor="t" rtlCol="false" tIns="0" lIns="0" bIns="0" rIns="0">
            <a:spAutoFit/>
          </a:bodyPr>
          <a:lstStyle/>
          <a:p>
            <a:pPr algn="ctr">
              <a:lnSpc>
                <a:spcPts val="3841"/>
              </a:lnSpc>
            </a:pPr>
            <a:r>
              <a:rPr lang="en-US" b="true" sz="3001" spc="39">
                <a:solidFill>
                  <a:srgbClr val="000000"/>
                </a:solidFill>
                <a:latin typeface="Dosis Semi-Bold"/>
                <a:ea typeface="Dosis Semi-Bold"/>
                <a:cs typeface="Dosis Semi-Bold"/>
                <a:sym typeface="Dosis Semi-Bold"/>
              </a:rPr>
              <a:t>How do I enhance my garden, is it hard to use? What are the dangers?</a:t>
            </a:r>
          </a:p>
        </p:txBody>
      </p:sp>
      <p:sp>
        <p:nvSpPr>
          <p:cNvPr name="TextBox 9" id="9"/>
          <p:cNvSpPr txBox="true"/>
          <p:nvPr/>
        </p:nvSpPr>
        <p:spPr>
          <a:xfrm rot="0">
            <a:off x="12266945" y="5599172"/>
            <a:ext cx="4244180" cy="1935544"/>
          </a:xfrm>
          <a:prstGeom prst="rect">
            <a:avLst/>
          </a:prstGeom>
        </p:spPr>
        <p:txBody>
          <a:bodyPr anchor="t" rtlCol="false" tIns="0" lIns="0" bIns="0" rIns="0">
            <a:spAutoFit/>
          </a:bodyPr>
          <a:lstStyle/>
          <a:p>
            <a:pPr algn="ctr">
              <a:lnSpc>
                <a:spcPts val="3841"/>
              </a:lnSpc>
            </a:pPr>
            <a:r>
              <a:rPr lang="en-US" b="true" sz="3001" spc="39">
                <a:solidFill>
                  <a:srgbClr val="000000"/>
                </a:solidFill>
                <a:latin typeface="Dosis Semi-Bold"/>
                <a:ea typeface="Dosis Semi-Bold"/>
                <a:cs typeface="Dosis Semi-Bold"/>
                <a:sym typeface="Dosis Semi-Bold"/>
              </a:rPr>
              <a:t>Where do I get my hands on this soil magic? Wait, I can make it myself, in a few easy steps? </a:t>
            </a:r>
          </a:p>
        </p:txBody>
      </p:sp>
      <p:sp>
        <p:nvSpPr>
          <p:cNvPr name="Freeform 10" id="10"/>
          <p:cNvSpPr/>
          <p:nvPr/>
        </p:nvSpPr>
        <p:spPr>
          <a:xfrm flipH="false" flipV="false" rot="-1051246">
            <a:off x="-3372611" y="1264131"/>
            <a:ext cx="4739834" cy="4739834"/>
          </a:xfrm>
          <a:custGeom>
            <a:avLst/>
            <a:gdLst/>
            <a:ahLst/>
            <a:cxnLst/>
            <a:rect r="r" b="b" t="t" l="l"/>
            <a:pathLst>
              <a:path h="4739834" w="4739834">
                <a:moveTo>
                  <a:pt x="0" y="0"/>
                </a:moveTo>
                <a:lnTo>
                  <a:pt x="4739834" y="0"/>
                </a:lnTo>
                <a:lnTo>
                  <a:pt x="4739834" y="4739834"/>
                </a:lnTo>
                <a:lnTo>
                  <a:pt x="0" y="4739834"/>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1" id="11"/>
          <p:cNvSpPr/>
          <p:nvPr/>
        </p:nvSpPr>
        <p:spPr>
          <a:xfrm flipH="true" flipV="false" rot="9323710">
            <a:off x="15419880" y="1064567"/>
            <a:ext cx="2182490" cy="2215726"/>
          </a:xfrm>
          <a:custGeom>
            <a:avLst/>
            <a:gdLst/>
            <a:ahLst/>
            <a:cxnLst/>
            <a:rect r="r" b="b" t="t" l="l"/>
            <a:pathLst>
              <a:path h="2215726" w="2182490">
                <a:moveTo>
                  <a:pt x="2182490" y="0"/>
                </a:moveTo>
                <a:lnTo>
                  <a:pt x="0" y="0"/>
                </a:lnTo>
                <a:lnTo>
                  <a:pt x="0" y="2215726"/>
                </a:lnTo>
                <a:lnTo>
                  <a:pt x="2182490" y="2215726"/>
                </a:lnTo>
                <a:lnTo>
                  <a:pt x="218249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12" id="12"/>
          <p:cNvSpPr/>
          <p:nvPr/>
        </p:nvSpPr>
        <p:spPr>
          <a:xfrm flipH="false" flipV="false" rot="642428">
            <a:off x="16965164" y="7999605"/>
            <a:ext cx="1298545" cy="1861713"/>
          </a:xfrm>
          <a:custGeom>
            <a:avLst/>
            <a:gdLst/>
            <a:ahLst/>
            <a:cxnLst/>
            <a:rect r="r" b="b" t="t" l="l"/>
            <a:pathLst>
              <a:path h="1861713" w="1298545">
                <a:moveTo>
                  <a:pt x="0" y="0"/>
                </a:moveTo>
                <a:lnTo>
                  <a:pt x="1298545" y="0"/>
                </a:lnTo>
                <a:lnTo>
                  <a:pt x="1298545" y="1861714"/>
                </a:lnTo>
                <a:lnTo>
                  <a:pt x="0" y="1861714"/>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13" id="13"/>
          <p:cNvSpPr/>
          <p:nvPr/>
        </p:nvSpPr>
        <p:spPr>
          <a:xfrm flipH="true" flipV="false" rot="-2947305">
            <a:off x="1075238" y="230569"/>
            <a:ext cx="1782824" cy="2777771"/>
          </a:xfrm>
          <a:custGeom>
            <a:avLst/>
            <a:gdLst/>
            <a:ahLst/>
            <a:cxnLst/>
            <a:rect r="r" b="b" t="t" l="l"/>
            <a:pathLst>
              <a:path h="2777771" w="1782824">
                <a:moveTo>
                  <a:pt x="1782824" y="0"/>
                </a:moveTo>
                <a:lnTo>
                  <a:pt x="0" y="0"/>
                </a:lnTo>
                <a:lnTo>
                  <a:pt x="0" y="2777771"/>
                </a:lnTo>
                <a:lnTo>
                  <a:pt x="1782824" y="2777771"/>
                </a:lnTo>
                <a:lnTo>
                  <a:pt x="1782824"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TextBox 14" id="14"/>
          <p:cNvSpPr txBox="true"/>
          <p:nvPr/>
        </p:nvSpPr>
        <p:spPr>
          <a:xfrm rot="0">
            <a:off x="12247273" y="4344812"/>
            <a:ext cx="5620848" cy="1205231"/>
          </a:xfrm>
          <a:prstGeom prst="rect">
            <a:avLst/>
          </a:prstGeom>
        </p:spPr>
        <p:txBody>
          <a:bodyPr anchor="t" rtlCol="false" tIns="0" lIns="0" bIns="0" rIns="0">
            <a:spAutoFit/>
          </a:bodyPr>
          <a:lstStyle/>
          <a:p>
            <a:pPr algn="ctr">
              <a:lnSpc>
                <a:spcPts val="7700"/>
              </a:lnSpc>
            </a:pPr>
            <a:r>
              <a:rPr lang="en-US" b="true" sz="7700" spc="-446" u="sng">
                <a:solidFill>
                  <a:srgbClr val="000000"/>
                </a:solidFill>
                <a:latin typeface="Gaegu Bold"/>
                <a:ea typeface="Gaegu Bold"/>
                <a:cs typeface="Gaegu Bold"/>
                <a:sym typeface="Gaegu Bold"/>
              </a:rPr>
              <a:t>Make it.</a:t>
            </a: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1467" t="-10431" r="-2216" b="-13067"/>
            </a:stretch>
          </a:blipFill>
        </p:spPr>
      </p:sp>
      <p:sp>
        <p:nvSpPr>
          <p:cNvPr name="Freeform 3" id="3"/>
          <p:cNvSpPr/>
          <p:nvPr/>
        </p:nvSpPr>
        <p:spPr>
          <a:xfrm flipH="false" flipV="false" rot="-380265">
            <a:off x="1360381" y="1102701"/>
            <a:ext cx="12602964" cy="16662573"/>
          </a:xfrm>
          <a:custGeom>
            <a:avLst/>
            <a:gdLst/>
            <a:ahLst/>
            <a:cxnLst/>
            <a:rect r="r" b="b" t="t" l="l"/>
            <a:pathLst>
              <a:path h="16662573" w="12602964">
                <a:moveTo>
                  <a:pt x="0" y="0"/>
                </a:moveTo>
                <a:lnTo>
                  <a:pt x="12602964" y="0"/>
                </a:lnTo>
                <a:lnTo>
                  <a:pt x="12602964" y="16662572"/>
                </a:lnTo>
                <a:lnTo>
                  <a:pt x="0" y="16662572"/>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TextBox 4" id="4"/>
          <p:cNvSpPr txBox="true"/>
          <p:nvPr/>
        </p:nvSpPr>
        <p:spPr>
          <a:xfrm rot="-381588">
            <a:off x="2704348" y="986845"/>
            <a:ext cx="9643235" cy="1708368"/>
          </a:xfrm>
          <a:prstGeom prst="rect">
            <a:avLst/>
          </a:prstGeom>
        </p:spPr>
        <p:txBody>
          <a:bodyPr anchor="t" rtlCol="false" tIns="0" lIns="0" bIns="0" rIns="0">
            <a:spAutoFit/>
          </a:bodyPr>
          <a:lstStyle/>
          <a:p>
            <a:pPr algn="l">
              <a:lnSpc>
                <a:spcPts val="10666"/>
              </a:lnSpc>
            </a:pPr>
            <a:r>
              <a:rPr lang="en-US" sz="11227" spc="-752" b="true">
                <a:solidFill>
                  <a:srgbClr val="000000"/>
                </a:solidFill>
                <a:latin typeface="Gaegu Bold"/>
                <a:ea typeface="Gaegu Bold"/>
                <a:cs typeface="Gaegu Bold"/>
                <a:sym typeface="Gaegu Bold"/>
              </a:rPr>
              <a:t>El Dorado</a:t>
            </a:r>
          </a:p>
        </p:txBody>
      </p:sp>
      <p:sp>
        <p:nvSpPr>
          <p:cNvPr name="TextBox 5" id="5"/>
          <p:cNvSpPr txBox="true"/>
          <p:nvPr/>
        </p:nvSpPr>
        <p:spPr>
          <a:xfrm rot="-406801">
            <a:off x="3553744" y="2512949"/>
            <a:ext cx="8337574" cy="7443216"/>
          </a:xfrm>
          <a:prstGeom prst="rect">
            <a:avLst/>
          </a:prstGeom>
        </p:spPr>
        <p:txBody>
          <a:bodyPr anchor="t" rtlCol="false" tIns="0" lIns="0" bIns="0" rIns="0">
            <a:spAutoFit/>
          </a:bodyPr>
          <a:lstStyle/>
          <a:p>
            <a:pPr algn="l">
              <a:lnSpc>
                <a:spcPts val="3926"/>
              </a:lnSpc>
            </a:pPr>
            <a:r>
              <a:rPr lang="en-US" sz="3300" b="true">
                <a:solidFill>
                  <a:srgbClr val="000000"/>
                </a:solidFill>
                <a:latin typeface="Dosis Semi-Bold"/>
                <a:ea typeface="Dosis Semi-Bold"/>
                <a:cs typeface="Dosis Semi-Bold"/>
                <a:sym typeface="Dosis Semi-Bold"/>
              </a:rPr>
              <a:t>the story of a fantastic civilization that </a:t>
            </a:r>
            <a:r>
              <a:rPr lang="en-US" sz="3300" b="true">
                <a:solidFill>
                  <a:srgbClr val="000000"/>
                </a:solidFill>
                <a:latin typeface="Dosis Semi-Bold"/>
                <a:ea typeface="Dosis Semi-Bold"/>
                <a:cs typeface="Dosis Semi-Bold"/>
                <a:sym typeface="Dosis Semi-Bold"/>
              </a:rPr>
              <a:t>lived in the Amazon jungle before the Europeans got there but that had always been a problem for people because the soil in the Amazon is so bad that there was no way it could have grown enough food to feed this this population that had lived there</a:t>
            </a:r>
          </a:p>
          <a:p>
            <a:pPr algn="l">
              <a:lnSpc>
                <a:spcPts val="3926"/>
              </a:lnSpc>
            </a:pPr>
          </a:p>
          <a:p>
            <a:pPr algn="l">
              <a:lnSpc>
                <a:spcPts val="3926"/>
              </a:lnSpc>
            </a:pPr>
            <a:r>
              <a:rPr lang="en-US" sz="3300" b="true">
                <a:solidFill>
                  <a:srgbClr val="000000"/>
                </a:solidFill>
                <a:latin typeface="Dosis Semi-Bold"/>
                <a:ea typeface="Dosis Semi-Bold"/>
                <a:cs typeface="Dosis Semi-Bold"/>
                <a:sym typeface="Dosis Semi-Bold"/>
              </a:rPr>
              <a:t>T</a:t>
            </a:r>
            <a:r>
              <a:rPr lang="en-US" sz="3300" b="true">
                <a:solidFill>
                  <a:srgbClr val="000000"/>
                </a:solidFill>
                <a:latin typeface="Dosis Semi-Bold"/>
                <a:ea typeface="Dosis Semi-Bold"/>
                <a:cs typeface="Dosis Semi-Bold"/>
                <a:sym typeface="Dosis Semi-Bold"/>
              </a:rPr>
              <a:t>hey began to find areas of rich soil some places they were just small an acre two acres same places they're well over a hundred acres that shared two characteristics one of those were very dark dark in color and the second was they were obviously man-made</a:t>
            </a:r>
          </a:p>
          <a:p>
            <a:pPr algn="l">
              <a:lnSpc>
                <a:spcPts val="3926"/>
              </a:lnSpc>
            </a:pPr>
          </a:p>
        </p:txBody>
      </p:sp>
      <p:sp>
        <p:nvSpPr>
          <p:cNvPr name="Freeform 6" id="6"/>
          <p:cNvSpPr/>
          <p:nvPr/>
        </p:nvSpPr>
        <p:spPr>
          <a:xfrm flipH="false" flipV="false" rot="0">
            <a:off x="12301529" y="4719169"/>
            <a:ext cx="6697638" cy="5140437"/>
          </a:xfrm>
          <a:custGeom>
            <a:avLst/>
            <a:gdLst/>
            <a:ahLst/>
            <a:cxnLst/>
            <a:rect r="r" b="b" t="t" l="l"/>
            <a:pathLst>
              <a:path h="5140437" w="6697638">
                <a:moveTo>
                  <a:pt x="0" y="0"/>
                </a:moveTo>
                <a:lnTo>
                  <a:pt x="6697639" y="0"/>
                </a:lnTo>
                <a:lnTo>
                  <a:pt x="6697639" y="5140437"/>
                </a:lnTo>
                <a:lnTo>
                  <a:pt x="0" y="5140437"/>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7" id="7"/>
          <p:cNvSpPr/>
          <p:nvPr/>
        </p:nvSpPr>
        <p:spPr>
          <a:xfrm flipH="false" flipV="false" rot="1388038">
            <a:off x="14173390" y="434465"/>
            <a:ext cx="1342255" cy="1924380"/>
          </a:xfrm>
          <a:custGeom>
            <a:avLst/>
            <a:gdLst/>
            <a:ahLst/>
            <a:cxnLst/>
            <a:rect r="r" b="b" t="t" l="l"/>
            <a:pathLst>
              <a:path h="1924380" w="1342255">
                <a:moveTo>
                  <a:pt x="0" y="0"/>
                </a:moveTo>
                <a:lnTo>
                  <a:pt x="1342255" y="0"/>
                </a:lnTo>
                <a:lnTo>
                  <a:pt x="1342255" y="1924380"/>
                </a:lnTo>
                <a:lnTo>
                  <a:pt x="0" y="1924380"/>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8" id="8"/>
          <p:cNvSpPr/>
          <p:nvPr/>
        </p:nvSpPr>
        <p:spPr>
          <a:xfrm flipH="true" flipV="true" rot="-4173535">
            <a:off x="14814494" y="519638"/>
            <a:ext cx="4200691" cy="4451599"/>
          </a:xfrm>
          <a:custGeom>
            <a:avLst/>
            <a:gdLst/>
            <a:ahLst/>
            <a:cxnLst/>
            <a:rect r="r" b="b" t="t" l="l"/>
            <a:pathLst>
              <a:path h="4451599" w="4200691">
                <a:moveTo>
                  <a:pt x="4200691" y="4451599"/>
                </a:moveTo>
                <a:lnTo>
                  <a:pt x="0" y="4451599"/>
                </a:lnTo>
                <a:lnTo>
                  <a:pt x="0" y="0"/>
                </a:lnTo>
                <a:lnTo>
                  <a:pt x="4200691" y="0"/>
                </a:lnTo>
                <a:lnTo>
                  <a:pt x="4200691" y="4451599"/>
                </a:lnTo>
                <a:close/>
              </a:path>
            </a:pathLst>
          </a:custGeom>
          <a:blipFill>
            <a:blip r:embed="rId9">
              <a:extLst>
                <a:ext uri="{96DAC541-7B7A-43D3-8B79-37D633B846F1}">
                  <asvg:svgBlip xmlns:asvg="http://schemas.microsoft.com/office/drawing/2016/SVG/main" r:embed="rId10"/>
                </a:ext>
              </a:extLst>
            </a:blip>
            <a:stretch>
              <a:fillRect l="0" t="0" r="0" b="0"/>
            </a:stretch>
          </a:blipFill>
        </p:spPr>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1467" t="-10431" r="-2216" b="-13067"/>
            </a:stretch>
          </a:blipFill>
        </p:spPr>
      </p:sp>
      <p:sp>
        <p:nvSpPr>
          <p:cNvPr name="Freeform 3" id="3"/>
          <p:cNvSpPr/>
          <p:nvPr/>
        </p:nvSpPr>
        <p:spPr>
          <a:xfrm flipH="false" flipV="false" rot="0">
            <a:off x="10722485" y="-440013"/>
            <a:ext cx="8446332" cy="11167026"/>
          </a:xfrm>
          <a:custGeom>
            <a:avLst/>
            <a:gdLst/>
            <a:ahLst/>
            <a:cxnLst/>
            <a:rect r="r" b="b" t="t" l="l"/>
            <a:pathLst>
              <a:path h="11167026" w="8446332">
                <a:moveTo>
                  <a:pt x="0" y="0"/>
                </a:moveTo>
                <a:lnTo>
                  <a:pt x="8446333" y="0"/>
                </a:lnTo>
                <a:lnTo>
                  <a:pt x="8446333" y="11167026"/>
                </a:lnTo>
                <a:lnTo>
                  <a:pt x="0" y="11167026"/>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4" id="4"/>
          <p:cNvSpPr/>
          <p:nvPr/>
        </p:nvSpPr>
        <p:spPr>
          <a:xfrm flipH="false" flipV="false" rot="0">
            <a:off x="13155414" y="7773216"/>
            <a:ext cx="398427" cy="581645"/>
          </a:xfrm>
          <a:custGeom>
            <a:avLst/>
            <a:gdLst/>
            <a:ahLst/>
            <a:cxnLst/>
            <a:rect r="r" b="b" t="t" l="l"/>
            <a:pathLst>
              <a:path h="581645" w="398427">
                <a:moveTo>
                  <a:pt x="0" y="0"/>
                </a:moveTo>
                <a:lnTo>
                  <a:pt x="398427" y="0"/>
                </a:lnTo>
                <a:lnTo>
                  <a:pt x="398427" y="581645"/>
                </a:lnTo>
                <a:lnTo>
                  <a:pt x="0" y="581645"/>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grpSp>
        <p:nvGrpSpPr>
          <p:cNvPr name="Group 5" id="5"/>
          <p:cNvGrpSpPr>
            <a:grpSpLocks noChangeAspect="true"/>
          </p:cNvGrpSpPr>
          <p:nvPr/>
        </p:nvGrpSpPr>
        <p:grpSpPr>
          <a:xfrm rot="0">
            <a:off x="12245129" y="466987"/>
            <a:ext cx="5537976" cy="9353026"/>
            <a:chOff x="0" y="0"/>
            <a:chExt cx="13716000" cy="23164800"/>
          </a:xfrm>
        </p:grpSpPr>
        <p:sp>
          <p:nvSpPr>
            <p:cNvPr name="Freeform 6" id="6"/>
            <p:cNvSpPr/>
            <p:nvPr/>
          </p:nvSpPr>
          <p:spPr>
            <a:xfrm flipH="false" flipV="false" rot="0">
              <a:off x="0" y="0"/>
              <a:ext cx="13716000" cy="23164800"/>
            </a:xfrm>
            <a:custGeom>
              <a:avLst/>
              <a:gdLst/>
              <a:ahLst/>
              <a:cxnLst/>
              <a:rect r="r" b="b" t="t" l="l"/>
              <a:pathLst>
                <a:path h="23164800" w="13716000">
                  <a:moveTo>
                    <a:pt x="13716000" y="23164800"/>
                  </a:moveTo>
                  <a:lnTo>
                    <a:pt x="0" y="23164800"/>
                  </a:lnTo>
                  <a:lnTo>
                    <a:pt x="0" y="0"/>
                  </a:lnTo>
                  <a:lnTo>
                    <a:pt x="13716000" y="0"/>
                  </a:lnTo>
                  <a:lnTo>
                    <a:pt x="13716000" y="23164800"/>
                  </a:lnTo>
                  <a:close/>
                </a:path>
              </a:pathLst>
            </a:custGeom>
            <a:blipFill>
              <a:blip r:embed="rId7"/>
              <a:stretch>
                <a:fillRect l="0" t="-178" r="0" b="-178"/>
              </a:stretch>
            </a:blipFill>
          </p:spPr>
        </p:sp>
        <p:sp>
          <p:nvSpPr>
            <p:cNvPr name="Freeform 7" id="7"/>
            <p:cNvSpPr/>
            <p:nvPr/>
          </p:nvSpPr>
          <p:spPr>
            <a:xfrm flipH="false" flipV="false" rot="0">
              <a:off x="609600" y="2095500"/>
              <a:ext cx="12496800" cy="18973800"/>
            </a:xfrm>
            <a:custGeom>
              <a:avLst/>
              <a:gdLst/>
              <a:ahLst/>
              <a:cxnLst/>
              <a:rect r="r" b="b" t="t" l="l"/>
              <a:pathLst>
                <a:path h="18973800" w="12496800">
                  <a:moveTo>
                    <a:pt x="12496800" y="18973800"/>
                  </a:moveTo>
                  <a:lnTo>
                    <a:pt x="0" y="18973800"/>
                  </a:lnTo>
                  <a:lnTo>
                    <a:pt x="0" y="0"/>
                  </a:lnTo>
                  <a:lnTo>
                    <a:pt x="12496800" y="0"/>
                  </a:lnTo>
                  <a:lnTo>
                    <a:pt x="12496800" y="18973800"/>
                  </a:lnTo>
                  <a:close/>
                </a:path>
              </a:pathLst>
            </a:custGeom>
            <a:blipFill>
              <a:blip r:embed="rId8"/>
              <a:stretch>
                <a:fillRect l="-84959" t="0" r="-84959" b="0"/>
              </a:stretch>
            </a:blipFill>
          </p:spPr>
        </p:sp>
      </p:grpSp>
      <p:sp>
        <p:nvSpPr>
          <p:cNvPr name="Freeform 8" id="8"/>
          <p:cNvSpPr/>
          <p:nvPr/>
        </p:nvSpPr>
        <p:spPr>
          <a:xfrm flipH="false" flipV="false" rot="110282">
            <a:off x="961638" y="1585463"/>
            <a:ext cx="8182362" cy="3255465"/>
          </a:xfrm>
          <a:custGeom>
            <a:avLst/>
            <a:gdLst/>
            <a:ahLst/>
            <a:cxnLst/>
            <a:rect r="r" b="b" t="t" l="l"/>
            <a:pathLst>
              <a:path h="3255465" w="8182362">
                <a:moveTo>
                  <a:pt x="0" y="0"/>
                </a:moveTo>
                <a:lnTo>
                  <a:pt x="8182362" y="0"/>
                </a:lnTo>
                <a:lnTo>
                  <a:pt x="8182362" y="3255465"/>
                </a:lnTo>
                <a:lnTo>
                  <a:pt x="0" y="3255465"/>
                </a:lnTo>
                <a:lnTo>
                  <a:pt x="0" y="0"/>
                </a:lnTo>
                <a:close/>
              </a:path>
            </a:pathLst>
          </a:custGeom>
          <a:blipFill>
            <a:blip r:embed="rId9"/>
            <a:stretch>
              <a:fillRect l="-1510" t="-10047" r="-1510" b="0"/>
            </a:stretch>
          </a:blipFill>
        </p:spPr>
      </p:sp>
      <p:sp>
        <p:nvSpPr>
          <p:cNvPr name="TextBox 9" id="9"/>
          <p:cNvSpPr txBox="true"/>
          <p:nvPr/>
        </p:nvSpPr>
        <p:spPr>
          <a:xfrm rot="0">
            <a:off x="1634684" y="2368921"/>
            <a:ext cx="6595294" cy="1651250"/>
          </a:xfrm>
          <a:prstGeom prst="rect">
            <a:avLst/>
          </a:prstGeom>
        </p:spPr>
        <p:txBody>
          <a:bodyPr anchor="t" rtlCol="false" tIns="0" lIns="0" bIns="0" rIns="0">
            <a:spAutoFit/>
          </a:bodyPr>
          <a:lstStyle/>
          <a:p>
            <a:pPr algn="l">
              <a:lnSpc>
                <a:spcPts val="10309"/>
              </a:lnSpc>
            </a:pPr>
            <a:r>
              <a:rPr lang="en-US" sz="10852" spc="-727" b="true">
                <a:solidFill>
                  <a:srgbClr val="000000"/>
                </a:solidFill>
                <a:latin typeface="Gaegu Bold"/>
                <a:ea typeface="Gaegu Bold"/>
                <a:cs typeface="Gaegu Bold"/>
                <a:sym typeface="Gaegu Bold"/>
              </a:rPr>
              <a:t>Amazon Soil</a:t>
            </a:r>
          </a:p>
        </p:txBody>
      </p:sp>
      <p:sp>
        <p:nvSpPr>
          <p:cNvPr name="TextBox 10" id="10"/>
          <p:cNvSpPr txBox="true"/>
          <p:nvPr/>
        </p:nvSpPr>
        <p:spPr>
          <a:xfrm rot="0">
            <a:off x="612552" y="4971313"/>
            <a:ext cx="9445470" cy="4195445"/>
          </a:xfrm>
          <a:prstGeom prst="rect">
            <a:avLst/>
          </a:prstGeom>
        </p:spPr>
        <p:txBody>
          <a:bodyPr anchor="t" rtlCol="false" tIns="0" lIns="0" bIns="0" rIns="0">
            <a:spAutoFit/>
          </a:bodyPr>
          <a:lstStyle/>
          <a:p>
            <a:pPr algn="l">
              <a:lnSpc>
                <a:spcPts val="4164"/>
              </a:lnSpc>
            </a:pPr>
            <a:r>
              <a:rPr lang="en-US" sz="3499" b="true">
                <a:solidFill>
                  <a:srgbClr val="000000"/>
                </a:solidFill>
                <a:latin typeface="Dosis Semi-Bold"/>
                <a:ea typeface="Dosis Semi-Bold"/>
                <a:cs typeface="Dosis Semi-Bold"/>
                <a:sym typeface="Dosis Semi-Bold"/>
              </a:rPr>
              <a:t>Terra preta is a complex blend of various organic and inorganic components, meticulously crafted through human ingenuity. It is typically composed of a combination of charcoal, pottery shards, bone fragments, manure, plant residues, and other organic matter. The mixture is carefully layered and enriched, allowing for a highly fertile and resilient soil structure. </a:t>
            </a:r>
          </a:p>
        </p:txBody>
      </p:sp>
      <p:sp>
        <p:nvSpPr>
          <p:cNvPr name="Freeform 11" id="11"/>
          <p:cNvSpPr/>
          <p:nvPr/>
        </p:nvSpPr>
        <p:spPr>
          <a:xfrm flipH="false" flipV="false" rot="-10669463">
            <a:off x="8260161" y="2916377"/>
            <a:ext cx="1767678" cy="1623705"/>
          </a:xfrm>
          <a:custGeom>
            <a:avLst/>
            <a:gdLst/>
            <a:ahLst/>
            <a:cxnLst/>
            <a:rect r="r" b="b" t="t" l="l"/>
            <a:pathLst>
              <a:path h="1623705" w="1767678">
                <a:moveTo>
                  <a:pt x="0" y="0"/>
                </a:moveTo>
                <a:lnTo>
                  <a:pt x="1767678" y="0"/>
                </a:lnTo>
                <a:lnTo>
                  <a:pt x="1767678" y="1623705"/>
                </a:lnTo>
                <a:lnTo>
                  <a:pt x="0" y="1623705"/>
                </a:lnTo>
                <a:lnTo>
                  <a:pt x="0" y="0"/>
                </a:lnTo>
                <a:close/>
              </a:path>
            </a:pathLst>
          </a:custGeom>
          <a:blipFill>
            <a:blip r:embed="rId10"/>
            <a:stretch>
              <a:fillRect l="0" t="0" r="0" b="0"/>
            </a:stretch>
          </a:blipFill>
        </p:spPr>
      </p:sp>
      <p:sp>
        <p:nvSpPr>
          <p:cNvPr name="Freeform 12" id="12"/>
          <p:cNvSpPr/>
          <p:nvPr/>
        </p:nvSpPr>
        <p:spPr>
          <a:xfrm flipH="false" flipV="false" rot="2492686">
            <a:off x="6871847" y="1044130"/>
            <a:ext cx="2320821" cy="1223595"/>
          </a:xfrm>
          <a:custGeom>
            <a:avLst/>
            <a:gdLst/>
            <a:ahLst/>
            <a:cxnLst/>
            <a:rect r="r" b="b" t="t" l="l"/>
            <a:pathLst>
              <a:path h="1223595" w="2320821">
                <a:moveTo>
                  <a:pt x="0" y="0"/>
                </a:moveTo>
                <a:lnTo>
                  <a:pt x="2320821" y="0"/>
                </a:lnTo>
                <a:lnTo>
                  <a:pt x="2320821" y="1223595"/>
                </a:lnTo>
                <a:lnTo>
                  <a:pt x="0" y="1223595"/>
                </a:lnTo>
                <a:lnTo>
                  <a:pt x="0" y="0"/>
                </a:lnTo>
                <a:close/>
              </a:path>
            </a:pathLst>
          </a:custGeom>
          <a:blipFill>
            <a:blip r:embed="rId11"/>
            <a:stretch>
              <a:fillRect l="0" t="0" r="0" b="0"/>
            </a:stretch>
          </a:blipFill>
        </p:spPr>
      </p:sp>
      <p:sp>
        <p:nvSpPr>
          <p:cNvPr name="Freeform 13" id="13"/>
          <p:cNvSpPr/>
          <p:nvPr/>
        </p:nvSpPr>
        <p:spPr>
          <a:xfrm flipH="false" flipV="false" rot="-6392828">
            <a:off x="8193673" y="7473648"/>
            <a:ext cx="1900654" cy="2961358"/>
          </a:xfrm>
          <a:custGeom>
            <a:avLst/>
            <a:gdLst/>
            <a:ahLst/>
            <a:cxnLst/>
            <a:rect r="r" b="b" t="t" l="l"/>
            <a:pathLst>
              <a:path h="2961358" w="1900654">
                <a:moveTo>
                  <a:pt x="0" y="0"/>
                </a:moveTo>
                <a:lnTo>
                  <a:pt x="1900654" y="0"/>
                </a:lnTo>
                <a:lnTo>
                  <a:pt x="1900654" y="2961358"/>
                </a:lnTo>
                <a:lnTo>
                  <a:pt x="0" y="2961358"/>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1467" t="-10431" r="-2216" b="-13067"/>
            </a:stretch>
          </a:blipFill>
        </p:spPr>
      </p:sp>
      <p:sp>
        <p:nvSpPr>
          <p:cNvPr name="Freeform 3" id="3"/>
          <p:cNvSpPr/>
          <p:nvPr/>
        </p:nvSpPr>
        <p:spPr>
          <a:xfrm flipH="false" flipV="false" rot="-1051246">
            <a:off x="-2552417" y="-2884738"/>
            <a:ext cx="5104835" cy="5104835"/>
          </a:xfrm>
          <a:custGeom>
            <a:avLst/>
            <a:gdLst/>
            <a:ahLst/>
            <a:cxnLst/>
            <a:rect r="r" b="b" t="t" l="l"/>
            <a:pathLst>
              <a:path h="5104835" w="5104835">
                <a:moveTo>
                  <a:pt x="0" y="0"/>
                </a:moveTo>
                <a:lnTo>
                  <a:pt x="5104834" y="0"/>
                </a:lnTo>
                <a:lnTo>
                  <a:pt x="5104834" y="5104835"/>
                </a:lnTo>
                <a:lnTo>
                  <a:pt x="0" y="5104835"/>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4" id="4"/>
          <p:cNvSpPr/>
          <p:nvPr/>
        </p:nvSpPr>
        <p:spPr>
          <a:xfrm flipH="false" flipV="false" rot="0">
            <a:off x="2126650" y="0"/>
            <a:ext cx="14619148" cy="10640760"/>
          </a:xfrm>
          <a:custGeom>
            <a:avLst/>
            <a:gdLst/>
            <a:ahLst/>
            <a:cxnLst/>
            <a:rect r="r" b="b" t="t" l="l"/>
            <a:pathLst>
              <a:path h="10640760" w="14619148">
                <a:moveTo>
                  <a:pt x="0" y="0"/>
                </a:moveTo>
                <a:lnTo>
                  <a:pt x="14619148" y="0"/>
                </a:lnTo>
                <a:lnTo>
                  <a:pt x="14619148" y="10640760"/>
                </a:lnTo>
                <a:lnTo>
                  <a:pt x="0" y="10640760"/>
                </a:lnTo>
                <a:lnTo>
                  <a:pt x="0" y="0"/>
                </a:lnTo>
                <a:close/>
              </a:path>
            </a:pathLst>
          </a:custGeom>
          <a:blipFill>
            <a:blip r:embed="rId5"/>
            <a:stretch>
              <a:fillRect l="0" t="0" r="0" b="0"/>
            </a:stretch>
          </a:blipFill>
        </p:spPr>
      </p:sp>
      <p:sp>
        <p:nvSpPr>
          <p:cNvPr name="Freeform 5" id="5"/>
          <p:cNvSpPr/>
          <p:nvPr/>
        </p:nvSpPr>
        <p:spPr>
          <a:xfrm flipH="false" flipV="false" rot="3275443">
            <a:off x="3203680" y="2431243"/>
            <a:ext cx="1337326" cy="1218183"/>
          </a:xfrm>
          <a:custGeom>
            <a:avLst/>
            <a:gdLst/>
            <a:ahLst/>
            <a:cxnLst/>
            <a:rect r="r" b="b" t="t" l="l"/>
            <a:pathLst>
              <a:path h="1218183" w="1337326">
                <a:moveTo>
                  <a:pt x="0" y="0"/>
                </a:moveTo>
                <a:lnTo>
                  <a:pt x="1337326" y="0"/>
                </a:lnTo>
                <a:lnTo>
                  <a:pt x="1337326" y="1218183"/>
                </a:lnTo>
                <a:lnTo>
                  <a:pt x="0" y="1218183"/>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6" id="6"/>
          <p:cNvSpPr/>
          <p:nvPr/>
        </p:nvSpPr>
        <p:spPr>
          <a:xfrm flipH="false" flipV="false" rot="5488621">
            <a:off x="14606174" y="5900049"/>
            <a:ext cx="2174492" cy="3388019"/>
          </a:xfrm>
          <a:custGeom>
            <a:avLst/>
            <a:gdLst/>
            <a:ahLst/>
            <a:cxnLst/>
            <a:rect r="r" b="b" t="t" l="l"/>
            <a:pathLst>
              <a:path h="3388019" w="2174492">
                <a:moveTo>
                  <a:pt x="0" y="0"/>
                </a:moveTo>
                <a:lnTo>
                  <a:pt x="2174493" y="0"/>
                </a:lnTo>
                <a:lnTo>
                  <a:pt x="2174493" y="3388019"/>
                </a:lnTo>
                <a:lnTo>
                  <a:pt x="0" y="3388019"/>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7" id="7"/>
          <p:cNvSpPr/>
          <p:nvPr/>
        </p:nvSpPr>
        <p:spPr>
          <a:xfrm flipH="false" flipV="false" rot="-1304326">
            <a:off x="460624" y="7165146"/>
            <a:ext cx="1910342" cy="3118925"/>
          </a:xfrm>
          <a:custGeom>
            <a:avLst/>
            <a:gdLst/>
            <a:ahLst/>
            <a:cxnLst/>
            <a:rect r="r" b="b" t="t" l="l"/>
            <a:pathLst>
              <a:path h="3118925" w="1910342">
                <a:moveTo>
                  <a:pt x="0" y="0"/>
                </a:moveTo>
                <a:lnTo>
                  <a:pt x="1910342" y="0"/>
                </a:lnTo>
                <a:lnTo>
                  <a:pt x="1910342" y="3118925"/>
                </a:lnTo>
                <a:lnTo>
                  <a:pt x="0" y="3118925"/>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8" id="8"/>
          <p:cNvSpPr/>
          <p:nvPr/>
        </p:nvSpPr>
        <p:spPr>
          <a:xfrm flipH="false" flipV="false" rot="0">
            <a:off x="15155538" y="-58851"/>
            <a:ext cx="3568950" cy="2739169"/>
          </a:xfrm>
          <a:custGeom>
            <a:avLst/>
            <a:gdLst/>
            <a:ahLst/>
            <a:cxnLst/>
            <a:rect r="r" b="b" t="t" l="l"/>
            <a:pathLst>
              <a:path h="2739169" w="3568950">
                <a:moveTo>
                  <a:pt x="0" y="0"/>
                </a:moveTo>
                <a:lnTo>
                  <a:pt x="3568950" y="0"/>
                </a:lnTo>
                <a:lnTo>
                  <a:pt x="3568950" y="2739169"/>
                </a:lnTo>
                <a:lnTo>
                  <a:pt x="0" y="2739169"/>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Freeform 9" id="9"/>
          <p:cNvSpPr/>
          <p:nvPr/>
        </p:nvSpPr>
        <p:spPr>
          <a:xfrm flipH="true" flipV="false" rot="4057876">
            <a:off x="5408969" y="1660436"/>
            <a:ext cx="1394952" cy="2759798"/>
          </a:xfrm>
          <a:custGeom>
            <a:avLst/>
            <a:gdLst/>
            <a:ahLst/>
            <a:cxnLst/>
            <a:rect r="r" b="b" t="t" l="l"/>
            <a:pathLst>
              <a:path h="2759798" w="1394952">
                <a:moveTo>
                  <a:pt x="1394953" y="0"/>
                </a:moveTo>
                <a:lnTo>
                  <a:pt x="0" y="0"/>
                </a:lnTo>
                <a:lnTo>
                  <a:pt x="0" y="2759798"/>
                </a:lnTo>
                <a:lnTo>
                  <a:pt x="1394953" y="2759798"/>
                </a:lnTo>
                <a:lnTo>
                  <a:pt x="1394953" y="0"/>
                </a:lnTo>
                <a:close/>
              </a:path>
            </a:pathLst>
          </a:custGeom>
          <a:blipFill>
            <a:blip r:embed="rId14">
              <a:extLst>
                <a:ext uri="{96DAC541-7B7A-43D3-8B79-37D633B846F1}">
                  <asvg:svgBlip xmlns:asvg="http://schemas.microsoft.com/office/drawing/2016/SVG/main" r:embed="rId15"/>
                </a:ext>
              </a:extLst>
            </a:blip>
            <a:stretch>
              <a:fillRect l="0" t="0" r="0" b="0"/>
            </a:stretch>
          </a:blipFill>
        </p:spPr>
      </p:sp>
      <p:sp>
        <p:nvSpPr>
          <p:cNvPr name="Freeform 10" id="10"/>
          <p:cNvSpPr/>
          <p:nvPr/>
        </p:nvSpPr>
        <p:spPr>
          <a:xfrm flipH="false" flipV="false" rot="-1051246">
            <a:off x="15805535" y="8247789"/>
            <a:ext cx="5104835" cy="5104835"/>
          </a:xfrm>
          <a:custGeom>
            <a:avLst/>
            <a:gdLst/>
            <a:ahLst/>
            <a:cxnLst/>
            <a:rect r="r" b="b" t="t" l="l"/>
            <a:pathLst>
              <a:path h="5104835" w="5104835">
                <a:moveTo>
                  <a:pt x="0" y="0"/>
                </a:moveTo>
                <a:lnTo>
                  <a:pt x="5104835" y="0"/>
                </a:lnTo>
                <a:lnTo>
                  <a:pt x="5104835" y="5104835"/>
                </a:lnTo>
                <a:lnTo>
                  <a:pt x="0" y="5104835"/>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1467" t="-10431" r="-2216" b="-13067"/>
            </a:stretch>
          </a:blipFill>
        </p:spPr>
      </p:sp>
      <p:sp>
        <p:nvSpPr>
          <p:cNvPr name="TextBox 3" id="3"/>
          <p:cNvSpPr txBox="true"/>
          <p:nvPr/>
        </p:nvSpPr>
        <p:spPr>
          <a:xfrm rot="0">
            <a:off x="6081187" y="7402745"/>
            <a:ext cx="11178113" cy="2277553"/>
          </a:xfrm>
          <a:prstGeom prst="rect">
            <a:avLst/>
          </a:prstGeom>
        </p:spPr>
        <p:txBody>
          <a:bodyPr anchor="t" rtlCol="false" tIns="0" lIns="0" bIns="0" rIns="0">
            <a:spAutoFit/>
          </a:bodyPr>
          <a:lstStyle/>
          <a:p>
            <a:pPr algn="l">
              <a:lnSpc>
                <a:spcPts val="4590"/>
              </a:lnSpc>
            </a:pPr>
            <a:r>
              <a:rPr lang="en-US" sz="3020" b="true">
                <a:solidFill>
                  <a:srgbClr val="000000"/>
                </a:solidFill>
                <a:latin typeface="Dosis Semi-Bold"/>
                <a:ea typeface="Dosis Semi-Bold"/>
                <a:cs typeface="Dosis Semi-Bold"/>
                <a:sym typeface="Dosis Semi-Bold"/>
              </a:rPr>
              <a:t>simply means you heat up organic material in the absence of air and when you do that all the </a:t>
            </a:r>
            <a:r>
              <a:rPr lang="en-US" sz="3020" b="true">
                <a:solidFill>
                  <a:srgbClr val="000000"/>
                </a:solidFill>
                <a:latin typeface="Dosis Semi-Bold"/>
                <a:ea typeface="Dosis Semi-Bold"/>
                <a:cs typeface="Dosis Semi-Bold"/>
                <a:sym typeface="Dosis Semi-Bold"/>
              </a:rPr>
              <a:t>volatile gassy parts are driven off and what's left behind is a solid material that is essentially pure carbon</a:t>
            </a:r>
          </a:p>
          <a:p>
            <a:pPr algn="l">
              <a:lnSpc>
                <a:spcPts val="4590"/>
              </a:lnSpc>
            </a:pPr>
          </a:p>
        </p:txBody>
      </p:sp>
      <p:sp>
        <p:nvSpPr>
          <p:cNvPr name="Freeform 4" id="4"/>
          <p:cNvSpPr/>
          <p:nvPr/>
        </p:nvSpPr>
        <p:spPr>
          <a:xfrm flipH="false" flipV="false" rot="0">
            <a:off x="5884977" y="5758618"/>
            <a:ext cx="9994348" cy="1369052"/>
          </a:xfrm>
          <a:custGeom>
            <a:avLst/>
            <a:gdLst/>
            <a:ahLst/>
            <a:cxnLst/>
            <a:rect r="r" b="b" t="t" l="l"/>
            <a:pathLst>
              <a:path h="1369052" w="9994348">
                <a:moveTo>
                  <a:pt x="0" y="0"/>
                </a:moveTo>
                <a:lnTo>
                  <a:pt x="9994348" y="0"/>
                </a:lnTo>
                <a:lnTo>
                  <a:pt x="9994348" y="1369052"/>
                </a:lnTo>
                <a:lnTo>
                  <a:pt x="0" y="1369052"/>
                </a:lnTo>
                <a:lnTo>
                  <a:pt x="0" y="0"/>
                </a:lnTo>
                <a:close/>
              </a:path>
            </a:pathLst>
          </a:custGeom>
          <a:blipFill>
            <a:blip r:embed="rId3"/>
            <a:stretch>
              <a:fillRect l="-1510" t="-94059" r="-1510" b="-125570"/>
            </a:stretch>
          </a:blipFill>
        </p:spPr>
      </p:sp>
      <p:sp>
        <p:nvSpPr>
          <p:cNvPr name="TextBox 5" id="5"/>
          <p:cNvSpPr txBox="true"/>
          <p:nvPr/>
        </p:nvSpPr>
        <p:spPr>
          <a:xfrm rot="0">
            <a:off x="6643095" y="5683487"/>
            <a:ext cx="9757735" cy="1364494"/>
          </a:xfrm>
          <a:prstGeom prst="rect">
            <a:avLst/>
          </a:prstGeom>
        </p:spPr>
        <p:txBody>
          <a:bodyPr anchor="t" rtlCol="false" tIns="0" lIns="0" bIns="0" rIns="0">
            <a:spAutoFit/>
          </a:bodyPr>
          <a:lstStyle/>
          <a:p>
            <a:pPr algn="l">
              <a:lnSpc>
                <a:spcPts val="9316"/>
              </a:lnSpc>
            </a:pPr>
            <a:r>
              <a:rPr lang="en-US" sz="7763" spc="-427" b="true">
                <a:solidFill>
                  <a:srgbClr val="000000"/>
                </a:solidFill>
                <a:latin typeface="Gaegu Bold"/>
                <a:ea typeface="Gaegu Bold"/>
                <a:cs typeface="Gaegu Bold"/>
                <a:sym typeface="Gaegu Bold"/>
              </a:rPr>
              <a:t>Pyrolysis</a:t>
            </a:r>
          </a:p>
        </p:txBody>
      </p:sp>
      <p:grpSp>
        <p:nvGrpSpPr>
          <p:cNvPr name="Group 6" id="6"/>
          <p:cNvGrpSpPr>
            <a:grpSpLocks noChangeAspect="true"/>
          </p:cNvGrpSpPr>
          <p:nvPr/>
        </p:nvGrpSpPr>
        <p:grpSpPr>
          <a:xfrm rot="0">
            <a:off x="1064929" y="4922820"/>
            <a:ext cx="4335480" cy="4335480"/>
            <a:chOff x="0" y="0"/>
            <a:chExt cx="19050000" cy="19050000"/>
          </a:xfrm>
        </p:grpSpPr>
        <p:sp>
          <p:nvSpPr>
            <p:cNvPr name="Freeform 7" id="7"/>
            <p:cNvSpPr/>
            <p:nvPr/>
          </p:nvSpPr>
          <p:spPr>
            <a:xfrm flipH="false" flipV="false" rot="0">
              <a:off x="1106665" y="1106665"/>
              <a:ext cx="16836669" cy="16836669"/>
            </a:xfrm>
            <a:custGeom>
              <a:avLst/>
              <a:gdLst/>
              <a:ahLst/>
              <a:cxnLst/>
              <a:rect r="r" b="b" t="t" l="l"/>
              <a:pathLst>
                <a:path h="16836669" w="16836669">
                  <a:moveTo>
                    <a:pt x="0" y="0"/>
                  </a:moveTo>
                  <a:lnTo>
                    <a:pt x="16836669" y="0"/>
                  </a:lnTo>
                  <a:lnTo>
                    <a:pt x="16836669" y="16836669"/>
                  </a:lnTo>
                  <a:lnTo>
                    <a:pt x="0" y="16836669"/>
                  </a:lnTo>
                  <a:close/>
                </a:path>
              </a:pathLst>
            </a:custGeom>
            <a:blipFill>
              <a:blip r:embed="rId4"/>
              <a:stretch>
                <a:fillRect l="-25046" t="0" r="-25046" b="0"/>
              </a:stretch>
            </a:blipFill>
          </p:spPr>
        </p:sp>
        <p:sp>
          <p:nvSpPr>
            <p:cNvPr name="Freeform 8" id="8"/>
            <p:cNvSpPr/>
            <p:nvPr/>
          </p:nvSpPr>
          <p:spPr>
            <a:xfrm flipH="false" flipV="false" rot="0">
              <a:off x="0" y="0"/>
              <a:ext cx="19050000" cy="19050000"/>
            </a:xfrm>
            <a:custGeom>
              <a:avLst/>
              <a:gdLst/>
              <a:ahLst/>
              <a:cxnLst/>
              <a:rect r="r" b="b" t="t" l="l"/>
              <a:pathLst>
                <a:path h="19050000" w="19050000">
                  <a:moveTo>
                    <a:pt x="0" y="0"/>
                  </a:moveTo>
                  <a:lnTo>
                    <a:pt x="19050000" y="0"/>
                  </a:lnTo>
                  <a:lnTo>
                    <a:pt x="19050000" y="19050000"/>
                  </a:lnTo>
                  <a:lnTo>
                    <a:pt x="0" y="19050000"/>
                  </a:lnTo>
                  <a:close/>
                </a:path>
              </a:pathLst>
            </a:custGeom>
            <a:blipFill>
              <a:blip r:embed="rId5"/>
              <a:stretch>
                <a:fillRect l="0" t="0" r="0" b="0"/>
              </a:stretch>
            </a:blipFill>
          </p:spPr>
        </p:sp>
      </p:grpSp>
      <p:grpSp>
        <p:nvGrpSpPr>
          <p:cNvPr name="Group 9" id="9"/>
          <p:cNvGrpSpPr>
            <a:grpSpLocks noChangeAspect="true"/>
          </p:cNvGrpSpPr>
          <p:nvPr/>
        </p:nvGrpSpPr>
        <p:grpSpPr>
          <a:xfrm rot="0">
            <a:off x="13029785" y="913985"/>
            <a:ext cx="4229515" cy="4229515"/>
            <a:chOff x="0" y="0"/>
            <a:chExt cx="19050000" cy="19050000"/>
          </a:xfrm>
        </p:grpSpPr>
        <p:sp>
          <p:nvSpPr>
            <p:cNvPr name="Freeform 10" id="10"/>
            <p:cNvSpPr/>
            <p:nvPr/>
          </p:nvSpPr>
          <p:spPr>
            <a:xfrm flipH="false" flipV="false" rot="0">
              <a:off x="1106665" y="1106665"/>
              <a:ext cx="16836669" cy="16836669"/>
            </a:xfrm>
            <a:custGeom>
              <a:avLst/>
              <a:gdLst/>
              <a:ahLst/>
              <a:cxnLst/>
              <a:rect r="r" b="b" t="t" l="l"/>
              <a:pathLst>
                <a:path h="16836669" w="16836669">
                  <a:moveTo>
                    <a:pt x="0" y="0"/>
                  </a:moveTo>
                  <a:lnTo>
                    <a:pt x="16836669" y="0"/>
                  </a:lnTo>
                  <a:lnTo>
                    <a:pt x="16836669" y="16836669"/>
                  </a:lnTo>
                  <a:lnTo>
                    <a:pt x="0" y="16836669"/>
                  </a:lnTo>
                  <a:close/>
                </a:path>
              </a:pathLst>
            </a:custGeom>
            <a:blipFill>
              <a:blip r:embed="rId6"/>
              <a:stretch>
                <a:fillRect l="-25046" t="0" r="-25046" b="0"/>
              </a:stretch>
            </a:blipFill>
          </p:spPr>
        </p:sp>
        <p:sp>
          <p:nvSpPr>
            <p:cNvPr name="Freeform 11" id="11"/>
            <p:cNvSpPr/>
            <p:nvPr/>
          </p:nvSpPr>
          <p:spPr>
            <a:xfrm flipH="false" flipV="false" rot="0">
              <a:off x="0" y="0"/>
              <a:ext cx="19050000" cy="19050000"/>
            </a:xfrm>
            <a:custGeom>
              <a:avLst/>
              <a:gdLst/>
              <a:ahLst/>
              <a:cxnLst/>
              <a:rect r="r" b="b" t="t" l="l"/>
              <a:pathLst>
                <a:path h="19050000" w="19050000">
                  <a:moveTo>
                    <a:pt x="0" y="0"/>
                  </a:moveTo>
                  <a:lnTo>
                    <a:pt x="19050000" y="0"/>
                  </a:lnTo>
                  <a:lnTo>
                    <a:pt x="19050000" y="19050000"/>
                  </a:lnTo>
                  <a:lnTo>
                    <a:pt x="0" y="19050000"/>
                  </a:lnTo>
                  <a:close/>
                </a:path>
              </a:pathLst>
            </a:custGeom>
            <a:blipFill>
              <a:blip r:embed="rId5"/>
              <a:stretch>
                <a:fillRect l="0" t="0" r="0" b="0"/>
              </a:stretch>
            </a:blipFill>
          </p:spPr>
        </p:sp>
      </p:grpSp>
      <p:sp>
        <p:nvSpPr>
          <p:cNvPr name="TextBox 12" id="12"/>
          <p:cNvSpPr txBox="true"/>
          <p:nvPr/>
        </p:nvSpPr>
        <p:spPr>
          <a:xfrm rot="0">
            <a:off x="1569120" y="3388215"/>
            <a:ext cx="10910065" cy="1115503"/>
          </a:xfrm>
          <a:prstGeom prst="rect">
            <a:avLst/>
          </a:prstGeom>
        </p:spPr>
        <p:txBody>
          <a:bodyPr anchor="t" rtlCol="false" tIns="0" lIns="0" bIns="0" rIns="0">
            <a:spAutoFit/>
          </a:bodyPr>
          <a:lstStyle/>
          <a:p>
            <a:pPr algn="r">
              <a:lnSpc>
                <a:spcPts val="4590"/>
              </a:lnSpc>
            </a:pPr>
            <a:r>
              <a:rPr lang="en-US" sz="3020" b="true">
                <a:solidFill>
                  <a:srgbClr val="000000"/>
                </a:solidFill>
                <a:latin typeface="Dosis Semi-Bold"/>
                <a:ea typeface="Dosis Semi-Bold"/>
                <a:cs typeface="Dosis Semi-Bold"/>
                <a:sym typeface="Dosis Semi-Bold"/>
              </a:rPr>
              <a:t>Biochar is essentially organic material—such as wood, manure, or leaves that has been transformed through pyrolysis, to be a charcoal. </a:t>
            </a:r>
          </a:p>
        </p:txBody>
      </p:sp>
      <p:sp>
        <p:nvSpPr>
          <p:cNvPr name="Freeform 13" id="13"/>
          <p:cNvSpPr/>
          <p:nvPr/>
        </p:nvSpPr>
        <p:spPr>
          <a:xfrm flipH="false" flipV="false" rot="-10800000">
            <a:off x="4563786" y="1667042"/>
            <a:ext cx="7915399" cy="1418921"/>
          </a:xfrm>
          <a:custGeom>
            <a:avLst/>
            <a:gdLst/>
            <a:ahLst/>
            <a:cxnLst/>
            <a:rect r="r" b="b" t="t" l="l"/>
            <a:pathLst>
              <a:path h="1418921" w="7915399">
                <a:moveTo>
                  <a:pt x="0" y="0"/>
                </a:moveTo>
                <a:lnTo>
                  <a:pt x="7915399" y="0"/>
                </a:lnTo>
                <a:lnTo>
                  <a:pt x="7915399" y="1418921"/>
                </a:lnTo>
                <a:lnTo>
                  <a:pt x="0" y="1418921"/>
                </a:lnTo>
                <a:lnTo>
                  <a:pt x="0" y="0"/>
                </a:lnTo>
                <a:close/>
              </a:path>
            </a:pathLst>
          </a:custGeom>
          <a:blipFill>
            <a:blip r:embed="rId3"/>
            <a:stretch>
              <a:fillRect l="-1510" t="-47153" r="-1510" b="-97092"/>
            </a:stretch>
          </a:blipFill>
        </p:spPr>
      </p:sp>
      <p:sp>
        <p:nvSpPr>
          <p:cNvPr name="Freeform 14" id="14"/>
          <p:cNvSpPr/>
          <p:nvPr/>
        </p:nvSpPr>
        <p:spPr>
          <a:xfrm flipH="false" flipV="false" rot="-1051246">
            <a:off x="-1743496" y="-1638432"/>
            <a:ext cx="5104835" cy="5104835"/>
          </a:xfrm>
          <a:custGeom>
            <a:avLst/>
            <a:gdLst/>
            <a:ahLst/>
            <a:cxnLst/>
            <a:rect r="r" b="b" t="t" l="l"/>
            <a:pathLst>
              <a:path h="5104835" w="5104835">
                <a:moveTo>
                  <a:pt x="0" y="0"/>
                </a:moveTo>
                <a:lnTo>
                  <a:pt x="5104835" y="0"/>
                </a:lnTo>
                <a:lnTo>
                  <a:pt x="5104835" y="5104835"/>
                </a:lnTo>
                <a:lnTo>
                  <a:pt x="0" y="5104835"/>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TextBox 15" id="15"/>
          <p:cNvSpPr txBox="true"/>
          <p:nvPr/>
        </p:nvSpPr>
        <p:spPr>
          <a:xfrm rot="0">
            <a:off x="1804892" y="1600215"/>
            <a:ext cx="10054297" cy="1390650"/>
          </a:xfrm>
          <a:prstGeom prst="rect">
            <a:avLst/>
          </a:prstGeom>
        </p:spPr>
        <p:txBody>
          <a:bodyPr anchor="t" rtlCol="false" tIns="0" lIns="0" bIns="0" rIns="0">
            <a:spAutoFit/>
          </a:bodyPr>
          <a:lstStyle/>
          <a:p>
            <a:pPr algn="r">
              <a:lnSpc>
                <a:spcPts val="9599"/>
              </a:lnSpc>
            </a:pPr>
            <a:r>
              <a:rPr lang="en-US" b="true" sz="7999" spc="-439">
                <a:solidFill>
                  <a:srgbClr val="000000"/>
                </a:solidFill>
                <a:latin typeface="Gaegu Bold"/>
                <a:ea typeface="Gaegu Bold"/>
                <a:cs typeface="Gaegu Bold"/>
                <a:sym typeface="Gaegu Bold"/>
              </a:rPr>
              <a:t>Biochar</a:t>
            </a:r>
          </a:p>
        </p:txBody>
      </p:sp>
      <p:sp>
        <p:nvSpPr>
          <p:cNvPr name="Freeform 16" id="16"/>
          <p:cNvSpPr/>
          <p:nvPr/>
        </p:nvSpPr>
        <p:spPr>
          <a:xfrm flipH="false" flipV="false" rot="-3179418">
            <a:off x="-1043216" y="-890426"/>
            <a:ext cx="3312989" cy="3312989"/>
          </a:xfrm>
          <a:custGeom>
            <a:avLst/>
            <a:gdLst/>
            <a:ahLst/>
            <a:cxnLst/>
            <a:rect r="r" b="b" t="t" l="l"/>
            <a:pathLst>
              <a:path h="3312989" w="3312989">
                <a:moveTo>
                  <a:pt x="0" y="0"/>
                </a:moveTo>
                <a:lnTo>
                  <a:pt x="3312990" y="0"/>
                </a:lnTo>
                <a:lnTo>
                  <a:pt x="3312990" y="3312990"/>
                </a:lnTo>
                <a:lnTo>
                  <a:pt x="0" y="3312990"/>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1467" t="-10431" r="-2216" b="-13067"/>
            </a:stretch>
          </a:blipFill>
        </p:spPr>
      </p:sp>
      <p:sp>
        <p:nvSpPr>
          <p:cNvPr name="Freeform 3" id="3"/>
          <p:cNvSpPr/>
          <p:nvPr/>
        </p:nvSpPr>
        <p:spPr>
          <a:xfrm flipH="false" flipV="false" rot="5236596">
            <a:off x="6691377" y="-166594"/>
            <a:ext cx="4539059" cy="6822799"/>
          </a:xfrm>
          <a:custGeom>
            <a:avLst/>
            <a:gdLst/>
            <a:ahLst/>
            <a:cxnLst/>
            <a:rect r="r" b="b" t="t" l="l"/>
            <a:pathLst>
              <a:path h="6822799" w="4539059">
                <a:moveTo>
                  <a:pt x="0" y="0"/>
                </a:moveTo>
                <a:lnTo>
                  <a:pt x="4539060" y="0"/>
                </a:lnTo>
                <a:lnTo>
                  <a:pt x="4539060" y="6822799"/>
                </a:lnTo>
                <a:lnTo>
                  <a:pt x="0" y="6822799"/>
                </a:lnTo>
                <a:lnTo>
                  <a:pt x="0" y="0"/>
                </a:lnTo>
                <a:close/>
              </a:path>
            </a:pathLst>
          </a:custGeom>
          <a:blipFill>
            <a:blip r:embed="rId3">
              <a:extLst>
                <a:ext uri="{96DAC541-7B7A-43D3-8B79-37D633B846F1}">
                  <asvg:svgBlip xmlns:asvg="http://schemas.microsoft.com/office/drawing/2016/SVG/main" r:embed="rId4"/>
                </a:ext>
              </a:extLst>
            </a:blip>
            <a:stretch>
              <a:fillRect l="0" t="-17983" r="-57678" b="-20706"/>
            </a:stretch>
          </a:blipFill>
        </p:spPr>
      </p:sp>
      <p:sp>
        <p:nvSpPr>
          <p:cNvPr name="TextBox 4" id="4"/>
          <p:cNvSpPr txBox="true"/>
          <p:nvPr/>
        </p:nvSpPr>
        <p:spPr>
          <a:xfrm rot="-163403">
            <a:off x="3593179" y="1380886"/>
            <a:ext cx="11128913" cy="4124325"/>
          </a:xfrm>
          <a:prstGeom prst="rect">
            <a:avLst/>
          </a:prstGeom>
        </p:spPr>
        <p:txBody>
          <a:bodyPr anchor="t" rtlCol="false" tIns="0" lIns="0" bIns="0" rIns="0">
            <a:spAutoFit/>
          </a:bodyPr>
          <a:lstStyle/>
          <a:p>
            <a:pPr algn="ctr">
              <a:lnSpc>
                <a:spcPts val="25728"/>
              </a:lnSpc>
            </a:pPr>
            <a:r>
              <a:rPr lang="en-US" b="true" sz="27082" spc="-1814">
                <a:solidFill>
                  <a:srgbClr val="000000"/>
                </a:solidFill>
                <a:latin typeface="Gaegu Bold"/>
                <a:ea typeface="Gaegu Bold"/>
                <a:cs typeface="Gaegu Bold"/>
                <a:sym typeface="Gaegu Bold"/>
              </a:rPr>
              <a:t>90%</a:t>
            </a:r>
          </a:p>
        </p:txBody>
      </p:sp>
      <p:sp>
        <p:nvSpPr>
          <p:cNvPr name="TextBox 5" id="5"/>
          <p:cNvSpPr txBox="true"/>
          <p:nvPr/>
        </p:nvSpPr>
        <p:spPr>
          <a:xfrm rot="0">
            <a:off x="2777624" y="6547352"/>
            <a:ext cx="12953659" cy="3671570"/>
          </a:xfrm>
          <a:prstGeom prst="rect">
            <a:avLst/>
          </a:prstGeom>
        </p:spPr>
        <p:txBody>
          <a:bodyPr anchor="t" rtlCol="false" tIns="0" lIns="0" bIns="0" rIns="0">
            <a:spAutoFit/>
          </a:bodyPr>
          <a:lstStyle/>
          <a:p>
            <a:pPr algn="ctr">
              <a:lnSpc>
                <a:spcPts val="4164"/>
              </a:lnSpc>
            </a:pPr>
            <a:r>
              <a:rPr lang="en-US" b="true" sz="3499">
                <a:solidFill>
                  <a:srgbClr val="000000"/>
                </a:solidFill>
                <a:latin typeface="Dosis Semi-Bold"/>
                <a:ea typeface="Dosis Semi-Bold"/>
                <a:cs typeface="Dosis Semi-Bold"/>
                <a:sym typeface="Dosis Semi-Bold"/>
              </a:rPr>
              <a:t>When you examine wood under a microscope, it appears filled with passageways and channels designed to transport fluids. Remarkably, there is more open space than solid material. When wood or other organic materials are converted into charcoal, these channels become pores in the charcoal's structure, significantly increasing its surface area. For instance, a single gram of charcoal, roughly the size of a pencil eraser, boasts about 9,000 square feet of surface area.</a:t>
            </a:r>
          </a:p>
        </p:txBody>
      </p:sp>
      <p:sp>
        <p:nvSpPr>
          <p:cNvPr name="TextBox 6" id="6"/>
          <p:cNvSpPr txBox="true"/>
          <p:nvPr/>
        </p:nvSpPr>
        <p:spPr>
          <a:xfrm rot="0">
            <a:off x="1333656" y="5191627"/>
            <a:ext cx="15125500" cy="1355725"/>
          </a:xfrm>
          <a:prstGeom prst="rect">
            <a:avLst/>
          </a:prstGeom>
        </p:spPr>
        <p:txBody>
          <a:bodyPr anchor="t" rtlCol="false" tIns="0" lIns="0" bIns="0" rIns="0">
            <a:spAutoFit/>
          </a:bodyPr>
          <a:lstStyle/>
          <a:p>
            <a:pPr algn="ctr">
              <a:lnSpc>
                <a:spcPts val="9799"/>
              </a:lnSpc>
            </a:pPr>
            <a:r>
              <a:rPr lang="en-US" b="true" sz="6999" spc="-356" u="sng">
                <a:solidFill>
                  <a:srgbClr val="000000"/>
                </a:solidFill>
                <a:latin typeface="Gaegu Bold"/>
                <a:ea typeface="Gaegu Bold"/>
                <a:cs typeface="Gaegu Bold"/>
                <a:sym typeface="Gaegu Bold"/>
              </a:rPr>
              <a:t>Increase in surface area</a:t>
            </a:r>
          </a:p>
        </p:txBody>
      </p:sp>
      <p:sp>
        <p:nvSpPr>
          <p:cNvPr name="Freeform 7" id="7"/>
          <p:cNvSpPr/>
          <p:nvPr/>
        </p:nvSpPr>
        <p:spPr>
          <a:xfrm flipH="false" flipV="false" rot="-10669463">
            <a:off x="15619911" y="2730972"/>
            <a:ext cx="1963020" cy="1803136"/>
          </a:xfrm>
          <a:custGeom>
            <a:avLst/>
            <a:gdLst/>
            <a:ahLst/>
            <a:cxnLst/>
            <a:rect r="r" b="b" t="t" l="l"/>
            <a:pathLst>
              <a:path h="1803136" w="1963020">
                <a:moveTo>
                  <a:pt x="0" y="0"/>
                </a:moveTo>
                <a:lnTo>
                  <a:pt x="1963020" y="0"/>
                </a:lnTo>
                <a:lnTo>
                  <a:pt x="1963020" y="1803136"/>
                </a:lnTo>
                <a:lnTo>
                  <a:pt x="0" y="1803136"/>
                </a:lnTo>
                <a:lnTo>
                  <a:pt x="0" y="0"/>
                </a:lnTo>
                <a:close/>
              </a:path>
            </a:pathLst>
          </a:custGeom>
          <a:blipFill>
            <a:blip r:embed="rId5"/>
            <a:stretch>
              <a:fillRect l="0" t="0" r="0" b="0"/>
            </a:stretch>
          </a:blipFill>
        </p:spPr>
      </p:sp>
      <p:sp>
        <p:nvSpPr>
          <p:cNvPr name="Freeform 8" id="8"/>
          <p:cNvSpPr/>
          <p:nvPr/>
        </p:nvSpPr>
        <p:spPr>
          <a:xfrm flipH="false" flipV="false" rot="1727943">
            <a:off x="12886112" y="797418"/>
            <a:ext cx="2884029" cy="1520532"/>
          </a:xfrm>
          <a:custGeom>
            <a:avLst/>
            <a:gdLst/>
            <a:ahLst/>
            <a:cxnLst/>
            <a:rect r="r" b="b" t="t" l="l"/>
            <a:pathLst>
              <a:path h="1520532" w="2884029">
                <a:moveTo>
                  <a:pt x="0" y="0"/>
                </a:moveTo>
                <a:lnTo>
                  <a:pt x="2884029" y="0"/>
                </a:lnTo>
                <a:lnTo>
                  <a:pt x="2884029" y="1520533"/>
                </a:lnTo>
                <a:lnTo>
                  <a:pt x="0" y="1520533"/>
                </a:lnTo>
                <a:lnTo>
                  <a:pt x="0" y="0"/>
                </a:lnTo>
                <a:close/>
              </a:path>
            </a:pathLst>
          </a:custGeom>
          <a:blipFill>
            <a:blip r:embed="rId6"/>
            <a:stretch>
              <a:fillRect l="0" t="0" r="0" b="0"/>
            </a:stretch>
          </a:blipFill>
        </p:spPr>
      </p:sp>
      <p:sp>
        <p:nvSpPr>
          <p:cNvPr name="Freeform 9" id="9"/>
          <p:cNvSpPr/>
          <p:nvPr/>
        </p:nvSpPr>
        <p:spPr>
          <a:xfrm flipH="false" flipV="false" rot="-1051246">
            <a:off x="-1897698" y="-1956752"/>
            <a:ext cx="5104835" cy="5104835"/>
          </a:xfrm>
          <a:custGeom>
            <a:avLst/>
            <a:gdLst/>
            <a:ahLst/>
            <a:cxnLst/>
            <a:rect r="r" b="b" t="t" l="l"/>
            <a:pathLst>
              <a:path h="5104835" w="5104835">
                <a:moveTo>
                  <a:pt x="0" y="0"/>
                </a:moveTo>
                <a:lnTo>
                  <a:pt x="5104835" y="0"/>
                </a:lnTo>
                <a:lnTo>
                  <a:pt x="5104835" y="5104835"/>
                </a:lnTo>
                <a:lnTo>
                  <a:pt x="0" y="5104835"/>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10" id="10"/>
          <p:cNvSpPr/>
          <p:nvPr/>
        </p:nvSpPr>
        <p:spPr>
          <a:xfrm flipH="false" flipV="false" rot="5409034">
            <a:off x="553137" y="382838"/>
            <a:ext cx="2463311" cy="2601368"/>
          </a:xfrm>
          <a:custGeom>
            <a:avLst/>
            <a:gdLst/>
            <a:ahLst/>
            <a:cxnLst/>
            <a:rect r="r" b="b" t="t" l="l"/>
            <a:pathLst>
              <a:path h="2601368" w="2463311">
                <a:moveTo>
                  <a:pt x="0" y="0"/>
                </a:moveTo>
                <a:lnTo>
                  <a:pt x="2463311" y="0"/>
                </a:lnTo>
                <a:lnTo>
                  <a:pt x="2463311" y="2601368"/>
                </a:lnTo>
                <a:lnTo>
                  <a:pt x="0" y="2601368"/>
                </a:lnTo>
                <a:lnTo>
                  <a:pt x="0" y="0"/>
                </a:lnTo>
                <a:close/>
              </a:path>
            </a:pathLst>
          </a:custGeom>
          <a:blipFill>
            <a:blip r:embed="rId9"/>
            <a:stretch>
              <a:fillRect l="0" t="0" r="0" b="0"/>
            </a:stretch>
          </a:blipFill>
        </p:spPr>
      </p:sp>
      <p:sp>
        <p:nvSpPr>
          <p:cNvPr name="Freeform 11" id="11"/>
          <p:cNvSpPr/>
          <p:nvPr/>
        </p:nvSpPr>
        <p:spPr>
          <a:xfrm flipH="true" flipV="false" rot="-4249274">
            <a:off x="99622" y="6527820"/>
            <a:ext cx="1642882" cy="3250307"/>
          </a:xfrm>
          <a:custGeom>
            <a:avLst/>
            <a:gdLst/>
            <a:ahLst/>
            <a:cxnLst/>
            <a:rect r="r" b="b" t="t" l="l"/>
            <a:pathLst>
              <a:path h="3250307" w="1642882">
                <a:moveTo>
                  <a:pt x="1642882" y="0"/>
                </a:moveTo>
                <a:lnTo>
                  <a:pt x="0" y="0"/>
                </a:lnTo>
                <a:lnTo>
                  <a:pt x="0" y="3250307"/>
                </a:lnTo>
                <a:lnTo>
                  <a:pt x="1642882" y="3250307"/>
                </a:lnTo>
                <a:lnTo>
                  <a:pt x="1642882"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12" id="12"/>
          <p:cNvSpPr/>
          <p:nvPr/>
        </p:nvSpPr>
        <p:spPr>
          <a:xfrm flipH="false" flipV="false" rot="-1051246">
            <a:off x="16381279" y="7391606"/>
            <a:ext cx="5104835" cy="5104835"/>
          </a:xfrm>
          <a:custGeom>
            <a:avLst/>
            <a:gdLst/>
            <a:ahLst/>
            <a:cxnLst/>
            <a:rect r="r" b="b" t="t" l="l"/>
            <a:pathLst>
              <a:path h="5104835" w="5104835">
                <a:moveTo>
                  <a:pt x="0" y="0"/>
                </a:moveTo>
                <a:lnTo>
                  <a:pt x="5104835" y="0"/>
                </a:lnTo>
                <a:lnTo>
                  <a:pt x="5104835" y="5104835"/>
                </a:lnTo>
                <a:lnTo>
                  <a:pt x="0" y="5104835"/>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1467" t="-10431" r="-2216" b="-13067"/>
            </a:stretch>
          </a:blipFill>
        </p:spPr>
      </p:sp>
      <p:sp>
        <p:nvSpPr>
          <p:cNvPr name="Freeform 3" id="3"/>
          <p:cNvSpPr/>
          <p:nvPr/>
        </p:nvSpPr>
        <p:spPr>
          <a:xfrm flipH="false" flipV="false" rot="0">
            <a:off x="2581080" y="1381010"/>
            <a:ext cx="13667198" cy="1949337"/>
          </a:xfrm>
          <a:custGeom>
            <a:avLst/>
            <a:gdLst/>
            <a:ahLst/>
            <a:cxnLst/>
            <a:rect r="r" b="b" t="t" l="l"/>
            <a:pathLst>
              <a:path h="1949337" w="13667198">
                <a:moveTo>
                  <a:pt x="0" y="0"/>
                </a:moveTo>
                <a:lnTo>
                  <a:pt x="13667197" y="0"/>
                </a:lnTo>
                <a:lnTo>
                  <a:pt x="13667197" y="1949338"/>
                </a:lnTo>
                <a:lnTo>
                  <a:pt x="0" y="1949338"/>
                </a:lnTo>
                <a:lnTo>
                  <a:pt x="0" y="0"/>
                </a:lnTo>
                <a:close/>
              </a:path>
            </a:pathLst>
          </a:custGeom>
          <a:blipFill>
            <a:blip r:embed="rId3"/>
            <a:stretch>
              <a:fillRect l="0" t="-136660" r="0" b="-61316"/>
            </a:stretch>
          </a:blipFill>
        </p:spPr>
      </p:sp>
      <p:sp>
        <p:nvSpPr>
          <p:cNvPr name="TextBox 4" id="4"/>
          <p:cNvSpPr txBox="true"/>
          <p:nvPr/>
        </p:nvSpPr>
        <p:spPr>
          <a:xfrm rot="0">
            <a:off x="3324604" y="1424086"/>
            <a:ext cx="11546963" cy="3447412"/>
          </a:xfrm>
          <a:prstGeom prst="rect">
            <a:avLst/>
          </a:prstGeom>
        </p:spPr>
        <p:txBody>
          <a:bodyPr anchor="t" rtlCol="false" tIns="0" lIns="0" bIns="0" rIns="0">
            <a:spAutoFit/>
          </a:bodyPr>
          <a:lstStyle/>
          <a:p>
            <a:pPr algn="ctr">
              <a:lnSpc>
                <a:spcPts val="11620"/>
              </a:lnSpc>
            </a:pPr>
            <a:r>
              <a:rPr lang="en-US" b="true" sz="8300" spc="-423">
                <a:solidFill>
                  <a:srgbClr val="000000"/>
                </a:solidFill>
                <a:latin typeface="Gaegu Bold"/>
                <a:ea typeface="Gaegu Bold"/>
                <a:cs typeface="Gaegu Bold"/>
                <a:sym typeface="Gaegu Bold"/>
              </a:rPr>
              <a:t>reasons why it’s so fertile</a:t>
            </a:r>
          </a:p>
          <a:p>
            <a:pPr algn="ctr">
              <a:lnSpc>
                <a:spcPts val="14699"/>
              </a:lnSpc>
            </a:pPr>
          </a:p>
        </p:txBody>
      </p:sp>
      <p:sp>
        <p:nvSpPr>
          <p:cNvPr name="Freeform 5" id="5"/>
          <p:cNvSpPr/>
          <p:nvPr/>
        </p:nvSpPr>
        <p:spPr>
          <a:xfrm flipH="false" flipV="false" rot="-10669463">
            <a:off x="16011472" y="2006014"/>
            <a:ext cx="1801268" cy="1654558"/>
          </a:xfrm>
          <a:custGeom>
            <a:avLst/>
            <a:gdLst/>
            <a:ahLst/>
            <a:cxnLst/>
            <a:rect r="r" b="b" t="t" l="l"/>
            <a:pathLst>
              <a:path h="1654558" w="1801268">
                <a:moveTo>
                  <a:pt x="0" y="0"/>
                </a:moveTo>
                <a:lnTo>
                  <a:pt x="1801267" y="0"/>
                </a:lnTo>
                <a:lnTo>
                  <a:pt x="1801267" y="1654558"/>
                </a:lnTo>
                <a:lnTo>
                  <a:pt x="0" y="1654558"/>
                </a:lnTo>
                <a:lnTo>
                  <a:pt x="0" y="0"/>
                </a:lnTo>
                <a:close/>
              </a:path>
            </a:pathLst>
          </a:custGeom>
          <a:blipFill>
            <a:blip r:embed="rId4"/>
            <a:stretch>
              <a:fillRect l="0" t="0" r="0" b="0"/>
            </a:stretch>
          </a:blipFill>
        </p:spPr>
      </p:sp>
      <p:sp>
        <p:nvSpPr>
          <p:cNvPr name="Freeform 6" id="6"/>
          <p:cNvSpPr/>
          <p:nvPr/>
        </p:nvSpPr>
        <p:spPr>
          <a:xfrm flipH="false" flipV="false" rot="1727943">
            <a:off x="13550593" y="801818"/>
            <a:ext cx="2197136" cy="1158385"/>
          </a:xfrm>
          <a:custGeom>
            <a:avLst/>
            <a:gdLst/>
            <a:ahLst/>
            <a:cxnLst/>
            <a:rect r="r" b="b" t="t" l="l"/>
            <a:pathLst>
              <a:path h="1158385" w="2197136">
                <a:moveTo>
                  <a:pt x="0" y="0"/>
                </a:moveTo>
                <a:lnTo>
                  <a:pt x="2197135" y="0"/>
                </a:lnTo>
                <a:lnTo>
                  <a:pt x="2197135" y="1158385"/>
                </a:lnTo>
                <a:lnTo>
                  <a:pt x="0" y="1158385"/>
                </a:lnTo>
                <a:lnTo>
                  <a:pt x="0" y="0"/>
                </a:lnTo>
                <a:close/>
              </a:path>
            </a:pathLst>
          </a:custGeom>
          <a:blipFill>
            <a:blip r:embed="rId5"/>
            <a:stretch>
              <a:fillRect l="0" t="0" r="0" b="0"/>
            </a:stretch>
          </a:blipFill>
        </p:spPr>
      </p:sp>
      <p:sp>
        <p:nvSpPr>
          <p:cNvPr name="AutoShape 7" id="7"/>
          <p:cNvSpPr/>
          <p:nvPr/>
        </p:nvSpPr>
        <p:spPr>
          <a:xfrm>
            <a:off x="2686917" y="4419525"/>
            <a:ext cx="13138165" cy="0"/>
          </a:xfrm>
          <a:prstGeom prst="line">
            <a:avLst/>
          </a:prstGeom>
          <a:ln cap="flat" w="38100">
            <a:solidFill>
              <a:srgbClr val="000000"/>
            </a:solidFill>
            <a:prstDash val="solid"/>
            <a:headEnd type="none" len="sm" w="sm"/>
            <a:tailEnd type="none" len="sm" w="sm"/>
          </a:ln>
        </p:spPr>
      </p:sp>
      <p:grpSp>
        <p:nvGrpSpPr>
          <p:cNvPr name="Group 8" id="8"/>
          <p:cNvGrpSpPr/>
          <p:nvPr/>
        </p:nvGrpSpPr>
        <p:grpSpPr>
          <a:xfrm rot="0">
            <a:off x="2530794" y="3967552"/>
            <a:ext cx="801115" cy="801115"/>
            <a:chOff x="0" y="0"/>
            <a:chExt cx="812800" cy="812800"/>
          </a:xfrm>
        </p:grpSpPr>
        <p:sp>
          <p:nvSpPr>
            <p:cNvPr name="Freeform 9" id="9"/>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9444"/>
            </a:solidFill>
          </p:spPr>
        </p:sp>
        <p:sp>
          <p:nvSpPr>
            <p:cNvPr name="TextBox 10" id="10"/>
            <p:cNvSpPr txBox="true"/>
            <p:nvPr/>
          </p:nvSpPr>
          <p:spPr>
            <a:xfrm>
              <a:off x="76200" y="38100"/>
              <a:ext cx="660400" cy="698500"/>
            </a:xfrm>
            <a:prstGeom prst="rect">
              <a:avLst/>
            </a:prstGeom>
          </p:spPr>
          <p:txBody>
            <a:bodyPr anchor="ctr" rtlCol="false" tIns="50800" lIns="50800" bIns="50800" rIns="50800"/>
            <a:lstStyle/>
            <a:p>
              <a:pPr algn="ctr">
                <a:lnSpc>
                  <a:spcPts val="2128"/>
                </a:lnSpc>
              </a:pPr>
            </a:p>
          </p:txBody>
        </p:sp>
      </p:grpSp>
      <p:sp>
        <p:nvSpPr>
          <p:cNvPr name="TextBox 11" id="11"/>
          <p:cNvSpPr txBox="true"/>
          <p:nvPr/>
        </p:nvSpPr>
        <p:spPr>
          <a:xfrm rot="0">
            <a:off x="1028700" y="4890548"/>
            <a:ext cx="3815850" cy="1424939"/>
          </a:xfrm>
          <a:prstGeom prst="rect">
            <a:avLst/>
          </a:prstGeom>
        </p:spPr>
        <p:txBody>
          <a:bodyPr anchor="t" rtlCol="false" tIns="0" lIns="0" bIns="0" rIns="0">
            <a:spAutoFit/>
          </a:bodyPr>
          <a:lstStyle/>
          <a:p>
            <a:pPr algn="ctr">
              <a:lnSpc>
                <a:spcPts val="5099"/>
              </a:lnSpc>
            </a:pPr>
            <a:r>
              <a:rPr lang="en-US" b="true" sz="5099" spc="-305" u="sng">
                <a:solidFill>
                  <a:srgbClr val="000000"/>
                </a:solidFill>
                <a:latin typeface="Gaegu Bold"/>
                <a:ea typeface="Gaegu Bold"/>
                <a:cs typeface="Gaegu Bold"/>
                <a:sym typeface="Gaegu Bold"/>
              </a:rPr>
              <a:t>Charcoal Amendment:</a:t>
            </a:r>
          </a:p>
        </p:txBody>
      </p:sp>
      <p:sp>
        <p:nvSpPr>
          <p:cNvPr name="TextBox 12" id="12"/>
          <p:cNvSpPr txBox="true"/>
          <p:nvPr/>
        </p:nvSpPr>
        <p:spPr>
          <a:xfrm rot="0">
            <a:off x="9414679" y="4890548"/>
            <a:ext cx="3664701" cy="1424939"/>
          </a:xfrm>
          <a:prstGeom prst="rect">
            <a:avLst/>
          </a:prstGeom>
        </p:spPr>
        <p:txBody>
          <a:bodyPr anchor="t" rtlCol="false" tIns="0" lIns="0" bIns="0" rIns="0">
            <a:spAutoFit/>
          </a:bodyPr>
          <a:lstStyle/>
          <a:p>
            <a:pPr algn="ctr">
              <a:lnSpc>
                <a:spcPts val="5099"/>
              </a:lnSpc>
            </a:pPr>
            <a:r>
              <a:rPr lang="en-US" b="true" sz="5099" spc="-305" u="sng">
                <a:solidFill>
                  <a:srgbClr val="000000"/>
                </a:solidFill>
                <a:latin typeface="Gaegu Bold"/>
                <a:ea typeface="Gaegu Bold"/>
                <a:cs typeface="Gaegu Bold"/>
                <a:sym typeface="Gaegu Bold"/>
              </a:rPr>
              <a:t>Microbial Activity</a:t>
            </a:r>
          </a:p>
        </p:txBody>
      </p:sp>
      <p:sp>
        <p:nvSpPr>
          <p:cNvPr name="TextBox 13" id="13"/>
          <p:cNvSpPr txBox="true"/>
          <p:nvPr/>
        </p:nvSpPr>
        <p:spPr>
          <a:xfrm rot="0">
            <a:off x="5128677" y="4901045"/>
            <a:ext cx="4001874" cy="1424939"/>
          </a:xfrm>
          <a:prstGeom prst="rect">
            <a:avLst/>
          </a:prstGeom>
        </p:spPr>
        <p:txBody>
          <a:bodyPr anchor="t" rtlCol="false" tIns="0" lIns="0" bIns="0" rIns="0">
            <a:spAutoFit/>
          </a:bodyPr>
          <a:lstStyle/>
          <a:p>
            <a:pPr algn="ctr">
              <a:lnSpc>
                <a:spcPts val="5099"/>
              </a:lnSpc>
            </a:pPr>
            <a:r>
              <a:rPr lang="en-US" b="true" sz="5099" spc="-305" u="sng">
                <a:solidFill>
                  <a:srgbClr val="000000"/>
                </a:solidFill>
                <a:latin typeface="Gaegu Bold"/>
                <a:ea typeface="Gaegu Bold"/>
                <a:cs typeface="Gaegu Bold"/>
                <a:sym typeface="Gaegu Bold"/>
              </a:rPr>
              <a:t>Improved Soil Structure</a:t>
            </a:r>
          </a:p>
        </p:txBody>
      </p:sp>
      <p:sp>
        <p:nvSpPr>
          <p:cNvPr name="TextBox 14" id="14"/>
          <p:cNvSpPr txBox="true"/>
          <p:nvPr/>
        </p:nvSpPr>
        <p:spPr>
          <a:xfrm rot="0">
            <a:off x="13704974" y="4890548"/>
            <a:ext cx="3554326" cy="1424939"/>
          </a:xfrm>
          <a:prstGeom prst="rect">
            <a:avLst/>
          </a:prstGeom>
        </p:spPr>
        <p:txBody>
          <a:bodyPr anchor="t" rtlCol="false" tIns="0" lIns="0" bIns="0" rIns="0">
            <a:spAutoFit/>
          </a:bodyPr>
          <a:lstStyle/>
          <a:p>
            <a:pPr algn="ctr">
              <a:lnSpc>
                <a:spcPts val="5099"/>
              </a:lnSpc>
            </a:pPr>
            <a:r>
              <a:rPr lang="en-US" b="true" sz="5099" spc="-305" u="sng">
                <a:solidFill>
                  <a:srgbClr val="000000"/>
                </a:solidFill>
                <a:latin typeface="Gaegu Bold"/>
                <a:ea typeface="Gaegu Bold"/>
                <a:cs typeface="Gaegu Bold"/>
                <a:sym typeface="Gaegu Bold"/>
              </a:rPr>
              <a:t>Nutrient Retention</a:t>
            </a:r>
          </a:p>
        </p:txBody>
      </p:sp>
      <p:sp>
        <p:nvSpPr>
          <p:cNvPr name="TextBox 15" id="15"/>
          <p:cNvSpPr txBox="true"/>
          <p:nvPr/>
        </p:nvSpPr>
        <p:spPr>
          <a:xfrm rot="0">
            <a:off x="1043763" y="6486937"/>
            <a:ext cx="3800786" cy="2931373"/>
          </a:xfrm>
          <a:prstGeom prst="rect">
            <a:avLst/>
          </a:prstGeom>
        </p:spPr>
        <p:txBody>
          <a:bodyPr anchor="t" rtlCol="false" tIns="0" lIns="0" bIns="0" rIns="0">
            <a:spAutoFit/>
          </a:bodyPr>
          <a:lstStyle/>
          <a:p>
            <a:pPr algn="ctr">
              <a:lnSpc>
                <a:spcPts val="3343"/>
              </a:lnSpc>
            </a:pPr>
            <a:r>
              <a:rPr lang="en-US" b="true" sz="2833">
                <a:solidFill>
                  <a:srgbClr val="000000"/>
                </a:solidFill>
                <a:latin typeface="Dosis Semi-Bold"/>
                <a:ea typeface="Dosis Semi-Bold"/>
                <a:cs typeface="Dosis Semi-Bold"/>
                <a:sym typeface="Dosis Semi-Bold"/>
              </a:rPr>
              <a:t> Charcoal not only provides a stable carbon source but also helps with moisture retention, adsorption of nutrients, and microbial habitat enhancement.</a:t>
            </a:r>
          </a:p>
        </p:txBody>
      </p:sp>
      <p:sp>
        <p:nvSpPr>
          <p:cNvPr name="TextBox 16" id="16"/>
          <p:cNvSpPr txBox="true"/>
          <p:nvPr/>
        </p:nvSpPr>
        <p:spPr>
          <a:xfrm rot="0">
            <a:off x="5408020" y="6487909"/>
            <a:ext cx="3508058" cy="2931373"/>
          </a:xfrm>
          <a:prstGeom prst="rect">
            <a:avLst/>
          </a:prstGeom>
        </p:spPr>
        <p:txBody>
          <a:bodyPr anchor="t" rtlCol="false" tIns="0" lIns="0" bIns="0" rIns="0">
            <a:spAutoFit/>
          </a:bodyPr>
          <a:lstStyle/>
          <a:p>
            <a:pPr algn="ctr">
              <a:lnSpc>
                <a:spcPts val="3343"/>
              </a:lnSpc>
            </a:pPr>
            <a:r>
              <a:rPr lang="en-US" b="true" sz="2833">
                <a:solidFill>
                  <a:srgbClr val="000000"/>
                </a:solidFill>
                <a:latin typeface="Dosis Semi-Bold"/>
                <a:ea typeface="Dosis Semi-Bold"/>
                <a:cs typeface="Dosis Semi-Bold"/>
                <a:sym typeface="Dosis Semi-Bold"/>
              </a:rPr>
              <a:t>Has better soil structure than surrounding soils. This improved structure enhances aeration and water retention, making it more suitable for plant growth.</a:t>
            </a:r>
          </a:p>
        </p:txBody>
      </p:sp>
      <p:sp>
        <p:nvSpPr>
          <p:cNvPr name="TextBox 17" id="17"/>
          <p:cNvSpPr txBox="true"/>
          <p:nvPr/>
        </p:nvSpPr>
        <p:spPr>
          <a:xfrm rot="0">
            <a:off x="9414679" y="6487909"/>
            <a:ext cx="3599830" cy="3350473"/>
          </a:xfrm>
          <a:prstGeom prst="rect">
            <a:avLst/>
          </a:prstGeom>
        </p:spPr>
        <p:txBody>
          <a:bodyPr anchor="t" rtlCol="false" tIns="0" lIns="0" bIns="0" rIns="0">
            <a:spAutoFit/>
          </a:bodyPr>
          <a:lstStyle/>
          <a:p>
            <a:pPr algn="ctr">
              <a:lnSpc>
                <a:spcPts val="3343"/>
              </a:lnSpc>
            </a:pPr>
            <a:r>
              <a:rPr lang="en-US" b="true" sz="2833">
                <a:solidFill>
                  <a:srgbClr val="000000"/>
                </a:solidFill>
                <a:latin typeface="Dosis Semi-Bold"/>
                <a:ea typeface="Dosis Semi-Bold"/>
                <a:cs typeface="Dosis Semi-Bold"/>
                <a:sym typeface="Dosis Semi-Bold"/>
              </a:rPr>
              <a:t>Conducive to beneficial microbial activity. These microorganisms help break down organic matter and release nutrients in a form that plants can readily absorb.</a:t>
            </a:r>
          </a:p>
        </p:txBody>
      </p:sp>
      <p:sp>
        <p:nvSpPr>
          <p:cNvPr name="TextBox 18" id="18"/>
          <p:cNvSpPr txBox="true"/>
          <p:nvPr/>
        </p:nvSpPr>
        <p:spPr>
          <a:xfrm rot="0">
            <a:off x="13704974" y="6486937"/>
            <a:ext cx="3554326" cy="3350473"/>
          </a:xfrm>
          <a:prstGeom prst="rect">
            <a:avLst/>
          </a:prstGeom>
        </p:spPr>
        <p:txBody>
          <a:bodyPr anchor="t" rtlCol="false" tIns="0" lIns="0" bIns="0" rIns="0">
            <a:spAutoFit/>
          </a:bodyPr>
          <a:lstStyle/>
          <a:p>
            <a:pPr algn="ctr">
              <a:lnSpc>
                <a:spcPts val="3343"/>
              </a:lnSpc>
            </a:pPr>
            <a:r>
              <a:rPr lang="en-US" b="true" sz="2833">
                <a:solidFill>
                  <a:srgbClr val="000000"/>
                </a:solidFill>
                <a:latin typeface="Dosis Semi-Bold"/>
                <a:ea typeface="Dosis Semi-Bold"/>
                <a:cs typeface="Dosis Semi-Bold"/>
                <a:sym typeface="Dosis Semi-Bold"/>
              </a:rPr>
              <a:t> Has a high cation exchange capacity, meaning it can hold and exchange essential nutrients with plant roots. This property helps maintain nutrient availability for crops.</a:t>
            </a:r>
          </a:p>
        </p:txBody>
      </p:sp>
      <p:grpSp>
        <p:nvGrpSpPr>
          <p:cNvPr name="Group 19" id="19"/>
          <p:cNvGrpSpPr/>
          <p:nvPr/>
        </p:nvGrpSpPr>
        <p:grpSpPr>
          <a:xfrm rot="0">
            <a:off x="6799586" y="3967552"/>
            <a:ext cx="801115" cy="801115"/>
            <a:chOff x="0" y="0"/>
            <a:chExt cx="812800" cy="812800"/>
          </a:xfrm>
        </p:grpSpPr>
        <p:sp>
          <p:nvSpPr>
            <p:cNvPr name="Freeform 20" id="20"/>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9444"/>
            </a:solidFill>
          </p:spPr>
        </p:sp>
        <p:sp>
          <p:nvSpPr>
            <p:cNvPr name="TextBox 21" id="21"/>
            <p:cNvSpPr txBox="true"/>
            <p:nvPr/>
          </p:nvSpPr>
          <p:spPr>
            <a:xfrm>
              <a:off x="76200" y="38100"/>
              <a:ext cx="660400" cy="698500"/>
            </a:xfrm>
            <a:prstGeom prst="rect">
              <a:avLst/>
            </a:prstGeom>
          </p:spPr>
          <p:txBody>
            <a:bodyPr anchor="ctr" rtlCol="false" tIns="50800" lIns="50800" bIns="50800" rIns="50800"/>
            <a:lstStyle/>
            <a:p>
              <a:pPr algn="ctr">
                <a:lnSpc>
                  <a:spcPts val="2128"/>
                </a:lnSpc>
              </a:pPr>
            </a:p>
          </p:txBody>
        </p:sp>
      </p:grpSp>
      <p:grpSp>
        <p:nvGrpSpPr>
          <p:cNvPr name="Group 22" id="22"/>
          <p:cNvGrpSpPr/>
          <p:nvPr/>
        </p:nvGrpSpPr>
        <p:grpSpPr>
          <a:xfrm rot="0">
            <a:off x="10849046" y="4070383"/>
            <a:ext cx="801115" cy="801115"/>
            <a:chOff x="0" y="0"/>
            <a:chExt cx="812800" cy="812800"/>
          </a:xfrm>
        </p:grpSpPr>
        <p:sp>
          <p:nvSpPr>
            <p:cNvPr name="Freeform 23" id="23"/>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9444"/>
            </a:solidFill>
          </p:spPr>
        </p:sp>
        <p:sp>
          <p:nvSpPr>
            <p:cNvPr name="TextBox 24" id="24"/>
            <p:cNvSpPr txBox="true"/>
            <p:nvPr/>
          </p:nvSpPr>
          <p:spPr>
            <a:xfrm>
              <a:off x="76200" y="38100"/>
              <a:ext cx="660400" cy="698500"/>
            </a:xfrm>
            <a:prstGeom prst="rect">
              <a:avLst/>
            </a:prstGeom>
          </p:spPr>
          <p:txBody>
            <a:bodyPr anchor="ctr" rtlCol="false" tIns="50800" lIns="50800" bIns="50800" rIns="50800"/>
            <a:lstStyle/>
            <a:p>
              <a:pPr algn="ctr">
                <a:lnSpc>
                  <a:spcPts val="2128"/>
                </a:lnSpc>
              </a:pPr>
            </a:p>
          </p:txBody>
        </p:sp>
      </p:grpSp>
      <p:grpSp>
        <p:nvGrpSpPr>
          <p:cNvPr name="Group 25" id="25"/>
          <p:cNvGrpSpPr/>
          <p:nvPr/>
        </p:nvGrpSpPr>
        <p:grpSpPr>
          <a:xfrm rot="0">
            <a:off x="15023967" y="4018968"/>
            <a:ext cx="801115" cy="801115"/>
            <a:chOff x="0" y="0"/>
            <a:chExt cx="812800" cy="812800"/>
          </a:xfrm>
        </p:grpSpPr>
        <p:sp>
          <p:nvSpPr>
            <p:cNvPr name="Freeform 26" id="26"/>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9444"/>
            </a:solidFill>
          </p:spPr>
        </p:sp>
        <p:sp>
          <p:nvSpPr>
            <p:cNvPr name="TextBox 27" id="27"/>
            <p:cNvSpPr txBox="true"/>
            <p:nvPr/>
          </p:nvSpPr>
          <p:spPr>
            <a:xfrm>
              <a:off x="76200" y="38100"/>
              <a:ext cx="660400" cy="698500"/>
            </a:xfrm>
            <a:prstGeom prst="rect">
              <a:avLst/>
            </a:prstGeom>
          </p:spPr>
          <p:txBody>
            <a:bodyPr anchor="ctr" rtlCol="false" tIns="50800" lIns="50800" bIns="50800" rIns="50800"/>
            <a:lstStyle/>
            <a:p>
              <a:pPr algn="ctr">
                <a:lnSpc>
                  <a:spcPts val="2128"/>
                </a:lnSpc>
              </a:pPr>
            </a:p>
          </p:txBody>
        </p:sp>
      </p:grpSp>
      <p:sp>
        <p:nvSpPr>
          <p:cNvPr name="Freeform 28" id="28"/>
          <p:cNvSpPr/>
          <p:nvPr/>
        </p:nvSpPr>
        <p:spPr>
          <a:xfrm flipH="false" flipV="false" rot="-1981930">
            <a:off x="-2552417" y="-2582795"/>
            <a:ext cx="5104835" cy="5104835"/>
          </a:xfrm>
          <a:custGeom>
            <a:avLst/>
            <a:gdLst/>
            <a:ahLst/>
            <a:cxnLst/>
            <a:rect r="r" b="b" t="t" l="l"/>
            <a:pathLst>
              <a:path h="5104835" w="5104835">
                <a:moveTo>
                  <a:pt x="0" y="0"/>
                </a:moveTo>
                <a:lnTo>
                  <a:pt x="5104834" y="0"/>
                </a:lnTo>
                <a:lnTo>
                  <a:pt x="5104834" y="5104835"/>
                </a:lnTo>
                <a:lnTo>
                  <a:pt x="0" y="5104835"/>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1467" t="-10431" r="-2216" b="-13067"/>
            </a:stretch>
          </a:blipFill>
        </p:spPr>
      </p:sp>
      <p:sp>
        <p:nvSpPr>
          <p:cNvPr name="Freeform 3" id="3"/>
          <p:cNvSpPr/>
          <p:nvPr/>
        </p:nvSpPr>
        <p:spPr>
          <a:xfrm flipH="false" flipV="false" rot="0">
            <a:off x="1028700" y="2138798"/>
            <a:ext cx="11353788" cy="2195529"/>
          </a:xfrm>
          <a:custGeom>
            <a:avLst/>
            <a:gdLst/>
            <a:ahLst/>
            <a:cxnLst/>
            <a:rect r="r" b="b" t="t" l="l"/>
            <a:pathLst>
              <a:path h="2195529" w="11353788">
                <a:moveTo>
                  <a:pt x="0" y="0"/>
                </a:moveTo>
                <a:lnTo>
                  <a:pt x="11353788" y="0"/>
                </a:lnTo>
                <a:lnTo>
                  <a:pt x="11353788" y="2195529"/>
                </a:lnTo>
                <a:lnTo>
                  <a:pt x="0" y="2195529"/>
                </a:lnTo>
                <a:lnTo>
                  <a:pt x="0" y="0"/>
                </a:lnTo>
                <a:close/>
              </a:path>
            </a:pathLst>
          </a:custGeom>
          <a:blipFill>
            <a:blip r:embed="rId3"/>
            <a:stretch>
              <a:fillRect l="0" t="-88375" r="0" b="-31405"/>
            </a:stretch>
          </a:blipFill>
        </p:spPr>
      </p:sp>
      <p:sp>
        <p:nvSpPr>
          <p:cNvPr name="Freeform 4" id="4"/>
          <p:cNvSpPr/>
          <p:nvPr/>
        </p:nvSpPr>
        <p:spPr>
          <a:xfrm flipH="false" flipV="false" rot="4050216">
            <a:off x="15772048" y="419609"/>
            <a:ext cx="1337326" cy="1218183"/>
          </a:xfrm>
          <a:custGeom>
            <a:avLst/>
            <a:gdLst/>
            <a:ahLst/>
            <a:cxnLst/>
            <a:rect r="r" b="b" t="t" l="l"/>
            <a:pathLst>
              <a:path h="1218183" w="1337326">
                <a:moveTo>
                  <a:pt x="0" y="0"/>
                </a:moveTo>
                <a:lnTo>
                  <a:pt x="1337326" y="0"/>
                </a:lnTo>
                <a:lnTo>
                  <a:pt x="1337326" y="1218182"/>
                </a:lnTo>
                <a:lnTo>
                  <a:pt x="0" y="1218182"/>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5" id="5"/>
          <p:cNvSpPr/>
          <p:nvPr/>
        </p:nvSpPr>
        <p:spPr>
          <a:xfrm flipH="false" flipV="false" rot="-2700000">
            <a:off x="13165297" y="7734583"/>
            <a:ext cx="5104835" cy="5104835"/>
          </a:xfrm>
          <a:custGeom>
            <a:avLst/>
            <a:gdLst/>
            <a:ahLst/>
            <a:cxnLst/>
            <a:rect r="r" b="b" t="t" l="l"/>
            <a:pathLst>
              <a:path h="5104835" w="5104835">
                <a:moveTo>
                  <a:pt x="0" y="0"/>
                </a:moveTo>
                <a:lnTo>
                  <a:pt x="5104835" y="0"/>
                </a:lnTo>
                <a:lnTo>
                  <a:pt x="5104835" y="5104834"/>
                </a:lnTo>
                <a:lnTo>
                  <a:pt x="0" y="5104834"/>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6" id="6"/>
          <p:cNvSpPr/>
          <p:nvPr/>
        </p:nvSpPr>
        <p:spPr>
          <a:xfrm flipH="false" flipV="false" rot="0">
            <a:off x="12108051" y="2138798"/>
            <a:ext cx="5940692" cy="5940692"/>
          </a:xfrm>
          <a:custGeom>
            <a:avLst/>
            <a:gdLst/>
            <a:ahLst/>
            <a:cxnLst/>
            <a:rect r="r" b="b" t="t" l="l"/>
            <a:pathLst>
              <a:path h="5940692" w="5940692">
                <a:moveTo>
                  <a:pt x="0" y="0"/>
                </a:moveTo>
                <a:lnTo>
                  <a:pt x="5940692" y="0"/>
                </a:lnTo>
                <a:lnTo>
                  <a:pt x="5940692" y="5940692"/>
                </a:lnTo>
                <a:lnTo>
                  <a:pt x="0" y="5940692"/>
                </a:lnTo>
                <a:lnTo>
                  <a:pt x="0" y="0"/>
                </a:lnTo>
                <a:close/>
              </a:path>
            </a:pathLst>
          </a:custGeom>
          <a:blipFill>
            <a:blip r:embed="rId8"/>
            <a:stretch>
              <a:fillRect l="0" t="0" r="0" b="0"/>
            </a:stretch>
          </a:blipFill>
        </p:spPr>
      </p:sp>
      <p:sp>
        <p:nvSpPr>
          <p:cNvPr name="TextBox 7" id="7"/>
          <p:cNvSpPr txBox="true"/>
          <p:nvPr/>
        </p:nvSpPr>
        <p:spPr>
          <a:xfrm rot="0">
            <a:off x="1654578" y="2315813"/>
            <a:ext cx="9729268" cy="1841499"/>
          </a:xfrm>
          <a:prstGeom prst="rect">
            <a:avLst/>
          </a:prstGeom>
        </p:spPr>
        <p:txBody>
          <a:bodyPr anchor="t" rtlCol="false" tIns="0" lIns="0" bIns="0" rIns="0">
            <a:spAutoFit/>
          </a:bodyPr>
          <a:lstStyle/>
          <a:p>
            <a:pPr algn="ctr">
              <a:lnSpc>
                <a:spcPts val="11494"/>
              </a:lnSpc>
            </a:pPr>
            <a:r>
              <a:rPr lang="en-US" b="true" sz="12099" spc="-810">
                <a:solidFill>
                  <a:srgbClr val="000000"/>
                </a:solidFill>
                <a:latin typeface="Gaegu Bold"/>
                <a:ea typeface="Gaegu Bold"/>
                <a:cs typeface="Gaegu Bold"/>
                <a:sym typeface="Gaegu Bold"/>
              </a:rPr>
              <a:t>Why it Sucks</a:t>
            </a:r>
          </a:p>
        </p:txBody>
      </p:sp>
      <p:sp>
        <p:nvSpPr>
          <p:cNvPr name="TextBox 8" id="8"/>
          <p:cNvSpPr txBox="true"/>
          <p:nvPr/>
        </p:nvSpPr>
        <p:spPr>
          <a:xfrm rot="0">
            <a:off x="1654578" y="4555608"/>
            <a:ext cx="9729268" cy="3504130"/>
          </a:xfrm>
          <a:prstGeom prst="rect">
            <a:avLst/>
          </a:prstGeom>
        </p:spPr>
        <p:txBody>
          <a:bodyPr anchor="t" rtlCol="false" tIns="0" lIns="0" bIns="0" rIns="0">
            <a:spAutoFit/>
          </a:bodyPr>
          <a:lstStyle/>
          <a:p>
            <a:pPr algn="ctr">
              <a:lnSpc>
                <a:spcPts val="4665"/>
              </a:lnSpc>
            </a:pPr>
            <a:r>
              <a:rPr lang="en-US" b="true" sz="3561">
                <a:solidFill>
                  <a:srgbClr val="000000"/>
                </a:solidFill>
                <a:latin typeface="Dosis Semi-Bold"/>
                <a:ea typeface="Dosis Semi-Bold"/>
                <a:cs typeface="Dosis Semi-Bold"/>
                <a:sym typeface="Dosis Semi-Bold"/>
              </a:rPr>
              <a:t>If you put raw biochar in your soil, it will take up water and nutrients from the soil until it is full. This can take anywhere from 3 to 6 months. During this time, the plant's roots are competing with biochar and it can be detrimental to plant growth. We call this the biochar lag period.</a:t>
            </a:r>
          </a:p>
        </p:txBody>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1467" t="-10431" r="-2216" b="-13067"/>
            </a:stretch>
          </a:blipFill>
        </p:spPr>
      </p:sp>
      <p:sp>
        <p:nvSpPr>
          <p:cNvPr name="Freeform 3" id="3"/>
          <p:cNvSpPr/>
          <p:nvPr/>
        </p:nvSpPr>
        <p:spPr>
          <a:xfrm flipH="false" flipV="false" rot="-380265">
            <a:off x="1360381" y="1102701"/>
            <a:ext cx="12602964" cy="16662573"/>
          </a:xfrm>
          <a:custGeom>
            <a:avLst/>
            <a:gdLst/>
            <a:ahLst/>
            <a:cxnLst/>
            <a:rect r="r" b="b" t="t" l="l"/>
            <a:pathLst>
              <a:path h="16662573" w="12602964">
                <a:moveTo>
                  <a:pt x="0" y="0"/>
                </a:moveTo>
                <a:lnTo>
                  <a:pt x="12602964" y="0"/>
                </a:lnTo>
                <a:lnTo>
                  <a:pt x="12602964" y="16662572"/>
                </a:lnTo>
                <a:lnTo>
                  <a:pt x="0" y="16662572"/>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4" id="4"/>
          <p:cNvSpPr/>
          <p:nvPr/>
        </p:nvSpPr>
        <p:spPr>
          <a:xfrm flipH="false" flipV="false" rot="0">
            <a:off x="12301529" y="4719169"/>
            <a:ext cx="6697638" cy="5140437"/>
          </a:xfrm>
          <a:custGeom>
            <a:avLst/>
            <a:gdLst/>
            <a:ahLst/>
            <a:cxnLst/>
            <a:rect r="r" b="b" t="t" l="l"/>
            <a:pathLst>
              <a:path h="5140437" w="6697638">
                <a:moveTo>
                  <a:pt x="0" y="0"/>
                </a:moveTo>
                <a:lnTo>
                  <a:pt x="6697639" y="0"/>
                </a:lnTo>
                <a:lnTo>
                  <a:pt x="6697639" y="5140437"/>
                </a:lnTo>
                <a:lnTo>
                  <a:pt x="0" y="5140437"/>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5" id="5"/>
          <p:cNvSpPr/>
          <p:nvPr/>
        </p:nvSpPr>
        <p:spPr>
          <a:xfrm flipH="false" flipV="false" rot="1388038">
            <a:off x="14173390" y="434465"/>
            <a:ext cx="1342255" cy="1924380"/>
          </a:xfrm>
          <a:custGeom>
            <a:avLst/>
            <a:gdLst/>
            <a:ahLst/>
            <a:cxnLst/>
            <a:rect r="r" b="b" t="t" l="l"/>
            <a:pathLst>
              <a:path h="1924380" w="1342255">
                <a:moveTo>
                  <a:pt x="0" y="0"/>
                </a:moveTo>
                <a:lnTo>
                  <a:pt x="1342255" y="0"/>
                </a:lnTo>
                <a:lnTo>
                  <a:pt x="1342255" y="1924380"/>
                </a:lnTo>
                <a:lnTo>
                  <a:pt x="0" y="1924380"/>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6" id="6"/>
          <p:cNvSpPr/>
          <p:nvPr/>
        </p:nvSpPr>
        <p:spPr>
          <a:xfrm flipH="true" flipV="true" rot="-4173535">
            <a:off x="14814494" y="519638"/>
            <a:ext cx="4200691" cy="4451599"/>
          </a:xfrm>
          <a:custGeom>
            <a:avLst/>
            <a:gdLst/>
            <a:ahLst/>
            <a:cxnLst/>
            <a:rect r="r" b="b" t="t" l="l"/>
            <a:pathLst>
              <a:path h="4451599" w="4200691">
                <a:moveTo>
                  <a:pt x="4200691" y="4451599"/>
                </a:moveTo>
                <a:lnTo>
                  <a:pt x="0" y="4451599"/>
                </a:lnTo>
                <a:lnTo>
                  <a:pt x="0" y="0"/>
                </a:lnTo>
                <a:lnTo>
                  <a:pt x="4200691" y="0"/>
                </a:lnTo>
                <a:lnTo>
                  <a:pt x="4200691" y="4451599"/>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TextBox 7" id="7"/>
          <p:cNvSpPr txBox="true"/>
          <p:nvPr/>
        </p:nvSpPr>
        <p:spPr>
          <a:xfrm rot="-381588">
            <a:off x="2840246" y="2195477"/>
            <a:ext cx="9643235" cy="1674100"/>
          </a:xfrm>
          <a:prstGeom prst="rect">
            <a:avLst/>
          </a:prstGeom>
        </p:spPr>
        <p:txBody>
          <a:bodyPr anchor="t" rtlCol="false" tIns="0" lIns="0" bIns="0" rIns="0">
            <a:spAutoFit/>
          </a:bodyPr>
          <a:lstStyle/>
          <a:p>
            <a:pPr algn="l">
              <a:lnSpc>
                <a:spcPts val="10476"/>
              </a:lnSpc>
            </a:pPr>
            <a:r>
              <a:rPr lang="en-US" sz="11027" spc="-738" b="true">
                <a:solidFill>
                  <a:srgbClr val="000000"/>
                </a:solidFill>
                <a:latin typeface="Gaegu Bold"/>
                <a:ea typeface="Gaegu Bold"/>
                <a:cs typeface="Gaegu Bold"/>
                <a:sym typeface="Gaegu Bold"/>
              </a:rPr>
              <a:t>It also really sucks</a:t>
            </a:r>
          </a:p>
        </p:txBody>
      </p:sp>
      <p:sp>
        <p:nvSpPr>
          <p:cNvPr name="TextBox 8" id="8"/>
          <p:cNvSpPr txBox="true"/>
          <p:nvPr/>
        </p:nvSpPr>
        <p:spPr>
          <a:xfrm rot="-406801">
            <a:off x="3622604" y="4372334"/>
            <a:ext cx="8337574" cy="3976116"/>
          </a:xfrm>
          <a:prstGeom prst="rect">
            <a:avLst/>
          </a:prstGeom>
        </p:spPr>
        <p:txBody>
          <a:bodyPr anchor="t" rtlCol="false" tIns="0" lIns="0" bIns="0" rIns="0">
            <a:spAutoFit/>
          </a:bodyPr>
          <a:lstStyle/>
          <a:p>
            <a:pPr algn="l">
              <a:lnSpc>
                <a:spcPts val="3926"/>
              </a:lnSpc>
            </a:pPr>
            <a:r>
              <a:rPr lang="en-US" sz="3300" b="true">
                <a:solidFill>
                  <a:srgbClr val="000000"/>
                </a:solidFill>
                <a:latin typeface="Dosis Semi-Bold"/>
                <a:ea typeface="Dosis Semi-Bold"/>
                <a:cs typeface="Dosis Semi-Bold"/>
                <a:sym typeface="Dosis Semi-Bold"/>
              </a:rPr>
              <a:t>Once the 'sponge' is full of water and nutrients, it is potentially a safe home for beneficial soil microbes. The walls of the biochar protect against attack. The 'sponge' has lots of areas full of nutrients. The microbes live in and close to the biochar. forming symbiotic relationships with plant roots and exchanging nutrients (NPKs) for sugar (which the plants make via photosynthesis). </a:t>
            </a:r>
          </a:p>
        </p:txBody>
      </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1467" t="-10431" r="-2216" b="-13067"/>
            </a:stretch>
          </a:blipFill>
        </p:spPr>
      </p:sp>
      <p:sp>
        <p:nvSpPr>
          <p:cNvPr name="Freeform 3" id="3"/>
          <p:cNvSpPr/>
          <p:nvPr/>
        </p:nvSpPr>
        <p:spPr>
          <a:xfrm flipH="false" flipV="false" rot="0">
            <a:off x="3947054" y="1604926"/>
            <a:ext cx="9756162" cy="1949337"/>
          </a:xfrm>
          <a:custGeom>
            <a:avLst/>
            <a:gdLst/>
            <a:ahLst/>
            <a:cxnLst/>
            <a:rect r="r" b="b" t="t" l="l"/>
            <a:pathLst>
              <a:path h="1949337" w="9756162">
                <a:moveTo>
                  <a:pt x="0" y="0"/>
                </a:moveTo>
                <a:lnTo>
                  <a:pt x="9756162" y="0"/>
                </a:lnTo>
                <a:lnTo>
                  <a:pt x="9756162" y="1949338"/>
                </a:lnTo>
                <a:lnTo>
                  <a:pt x="0" y="1949338"/>
                </a:lnTo>
                <a:lnTo>
                  <a:pt x="0" y="0"/>
                </a:lnTo>
                <a:close/>
              </a:path>
            </a:pathLst>
          </a:custGeom>
          <a:blipFill>
            <a:blip r:embed="rId3"/>
            <a:stretch>
              <a:fillRect l="0" t="-89628" r="-4791" b="-33268"/>
            </a:stretch>
          </a:blipFill>
        </p:spPr>
      </p:sp>
      <p:sp>
        <p:nvSpPr>
          <p:cNvPr name="Freeform 4" id="4"/>
          <p:cNvSpPr/>
          <p:nvPr/>
        </p:nvSpPr>
        <p:spPr>
          <a:xfrm flipH="false" flipV="false" rot="0">
            <a:off x="9144000" y="3811459"/>
            <a:ext cx="8333815" cy="6250361"/>
          </a:xfrm>
          <a:custGeom>
            <a:avLst/>
            <a:gdLst/>
            <a:ahLst/>
            <a:cxnLst/>
            <a:rect r="r" b="b" t="t" l="l"/>
            <a:pathLst>
              <a:path h="6250361" w="8333815">
                <a:moveTo>
                  <a:pt x="0" y="0"/>
                </a:moveTo>
                <a:lnTo>
                  <a:pt x="8333815" y="0"/>
                </a:lnTo>
                <a:lnTo>
                  <a:pt x="8333815" y="6250361"/>
                </a:lnTo>
                <a:lnTo>
                  <a:pt x="0" y="6250361"/>
                </a:lnTo>
                <a:lnTo>
                  <a:pt x="0" y="0"/>
                </a:lnTo>
                <a:close/>
              </a:path>
            </a:pathLst>
          </a:custGeom>
          <a:blipFill>
            <a:blip r:embed="rId4"/>
            <a:stretch>
              <a:fillRect l="0" t="0" r="0" b="0"/>
            </a:stretch>
          </a:blipFill>
        </p:spPr>
      </p:sp>
      <p:sp>
        <p:nvSpPr>
          <p:cNvPr name="TextBox 5" id="5"/>
          <p:cNvSpPr txBox="true"/>
          <p:nvPr/>
        </p:nvSpPr>
        <p:spPr>
          <a:xfrm rot="0">
            <a:off x="1604406" y="5555585"/>
            <a:ext cx="7239303" cy="3567271"/>
          </a:xfrm>
          <a:prstGeom prst="rect">
            <a:avLst/>
          </a:prstGeom>
        </p:spPr>
        <p:txBody>
          <a:bodyPr anchor="t" rtlCol="false" tIns="0" lIns="0" bIns="0" rIns="0">
            <a:spAutoFit/>
          </a:bodyPr>
          <a:lstStyle/>
          <a:p>
            <a:pPr algn="l">
              <a:lnSpc>
                <a:spcPts val="4067"/>
              </a:lnSpc>
            </a:pPr>
            <a:r>
              <a:rPr lang="en-US" sz="3418" b="true">
                <a:solidFill>
                  <a:srgbClr val="000000"/>
                </a:solidFill>
                <a:latin typeface="Dosis Semi-Bold"/>
                <a:ea typeface="Dosis Semi-Bold"/>
                <a:cs typeface="Dosis Semi-Bold"/>
                <a:sym typeface="Dosis Semi-Bold"/>
              </a:rPr>
              <a:t>It seems the micro-pores in biochar provide a home for a starting culture of beneficial bacteria and fungi. Mycorrhizal fungi are proven to work in symbiosis with plant roots. The fungi supply nutrients to the plants and receive sugars from the plants in return.</a:t>
            </a:r>
          </a:p>
        </p:txBody>
      </p:sp>
      <p:sp>
        <p:nvSpPr>
          <p:cNvPr name="TextBox 6" id="6"/>
          <p:cNvSpPr txBox="true"/>
          <p:nvPr/>
        </p:nvSpPr>
        <p:spPr>
          <a:xfrm rot="0">
            <a:off x="4131649" y="1185826"/>
            <a:ext cx="9608715" cy="2273757"/>
          </a:xfrm>
          <a:prstGeom prst="rect">
            <a:avLst/>
          </a:prstGeom>
        </p:spPr>
        <p:txBody>
          <a:bodyPr anchor="t" rtlCol="false" tIns="0" lIns="0" bIns="0" rIns="0">
            <a:spAutoFit/>
          </a:bodyPr>
          <a:lstStyle/>
          <a:p>
            <a:pPr algn="ctr">
              <a:lnSpc>
                <a:spcPts val="16424"/>
              </a:lnSpc>
            </a:pPr>
            <a:r>
              <a:rPr lang="en-US" b="true" sz="11732" spc="-598">
                <a:solidFill>
                  <a:srgbClr val="000000"/>
                </a:solidFill>
                <a:latin typeface="Gaegu Bold"/>
                <a:ea typeface="Gaegu Bold"/>
                <a:cs typeface="Gaegu Bold"/>
                <a:sym typeface="Gaegu Bold"/>
              </a:rPr>
              <a:t>Microorganisms</a:t>
            </a:r>
          </a:p>
        </p:txBody>
      </p:sp>
      <p:sp>
        <p:nvSpPr>
          <p:cNvPr name="TextBox 7" id="7"/>
          <p:cNvSpPr txBox="true"/>
          <p:nvPr/>
        </p:nvSpPr>
        <p:spPr>
          <a:xfrm rot="0">
            <a:off x="923816" y="4289897"/>
            <a:ext cx="7919893" cy="1042961"/>
          </a:xfrm>
          <a:prstGeom prst="rect">
            <a:avLst/>
          </a:prstGeom>
        </p:spPr>
        <p:txBody>
          <a:bodyPr anchor="t" rtlCol="false" tIns="0" lIns="0" bIns="0" rIns="0">
            <a:spAutoFit/>
          </a:bodyPr>
          <a:lstStyle/>
          <a:p>
            <a:pPr algn="just" marL="1436002" indent="-718001" lvl="1">
              <a:lnSpc>
                <a:spcPts val="6651"/>
              </a:lnSpc>
              <a:buFont typeface="Arial"/>
              <a:buChar char="•"/>
            </a:pPr>
            <a:r>
              <a:rPr lang="en-US" b="true" sz="6651" spc="-412" u="sng">
                <a:solidFill>
                  <a:srgbClr val="000000"/>
                </a:solidFill>
                <a:latin typeface="Gaegu Bold"/>
                <a:ea typeface="Gaegu Bold"/>
                <a:cs typeface="Gaegu Bold"/>
                <a:sym typeface="Gaegu Bold"/>
              </a:rPr>
              <a:t>Ecological Footprint</a:t>
            </a:r>
          </a:p>
        </p:txBody>
      </p:sp>
    </p:spTree>
  </p:cSld>
  <p:clrMapOvr>
    <a:masterClrMapping/>
  </p:clrMapOvr>
</p:sld>
</file>

<file path=ppt/slides/slide1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1467" t="-10431" r="-2216" b="-13067"/>
            </a:stretch>
          </a:blipFill>
        </p:spPr>
      </p:sp>
      <p:sp>
        <p:nvSpPr>
          <p:cNvPr name="Freeform 3" id="3"/>
          <p:cNvSpPr/>
          <p:nvPr/>
        </p:nvSpPr>
        <p:spPr>
          <a:xfrm flipH="false" flipV="false" rot="-1051246">
            <a:off x="1067293" y="7734583"/>
            <a:ext cx="5104835" cy="5104835"/>
          </a:xfrm>
          <a:custGeom>
            <a:avLst/>
            <a:gdLst/>
            <a:ahLst/>
            <a:cxnLst/>
            <a:rect r="r" b="b" t="t" l="l"/>
            <a:pathLst>
              <a:path h="5104835" w="5104835">
                <a:moveTo>
                  <a:pt x="0" y="0"/>
                </a:moveTo>
                <a:lnTo>
                  <a:pt x="5104835" y="0"/>
                </a:lnTo>
                <a:lnTo>
                  <a:pt x="5104835" y="5104834"/>
                </a:lnTo>
                <a:lnTo>
                  <a:pt x="0" y="5104834"/>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grpSp>
        <p:nvGrpSpPr>
          <p:cNvPr name="Group 4" id="4"/>
          <p:cNvGrpSpPr>
            <a:grpSpLocks noChangeAspect="true"/>
          </p:cNvGrpSpPr>
          <p:nvPr/>
        </p:nvGrpSpPr>
        <p:grpSpPr>
          <a:xfrm rot="0">
            <a:off x="1517078" y="1541862"/>
            <a:ext cx="7203277" cy="7203277"/>
            <a:chOff x="0" y="0"/>
            <a:chExt cx="19050000" cy="19050000"/>
          </a:xfrm>
        </p:grpSpPr>
        <p:sp>
          <p:nvSpPr>
            <p:cNvPr name="Freeform 5" id="5"/>
            <p:cNvSpPr/>
            <p:nvPr/>
          </p:nvSpPr>
          <p:spPr>
            <a:xfrm flipH="false" flipV="false" rot="0">
              <a:off x="1106665" y="1106665"/>
              <a:ext cx="16836669" cy="16836669"/>
            </a:xfrm>
            <a:custGeom>
              <a:avLst/>
              <a:gdLst/>
              <a:ahLst/>
              <a:cxnLst/>
              <a:rect r="r" b="b" t="t" l="l"/>
              <a:pathLst>
                <a:path h="16836669" w="16836669">
                  <a:moveTo>
                    <a:pt x="0" y="0"/>
                  </a:moveTo>
                  <a:lnTo>
                    <a:pt x="16836669" y="0"/>
                  </a:lnTo>
                  <a:lnTo>
                    <a:pt x="16836669" y="16836669"/>
                  </a:lnTo>
                  <a:lnTo>
                    <a:pt x="0" y="16836669"/>
                  </a:lnTo>
                  <a:close/>
                </a:path>
              </a:pathLst>
            </a:custGeom>
            <a:blipFill>
              <a:blip r:embed="rId5"/>
              <a:stretch>
                <a:fillRect l="-25046" t="0" r="-25046" b="0"/>
              </a:stretch>
            </a:blipFill>
          </p:spPr>
        </p:sp>
        <p:sp>
          <p:nvSpPr>
            <p:cNvPr name="Freeform 6" id="6"/>
            <p:cNvSpPr/>
            <p:nvPr/>
          </p:nvSpPr>
          <p:spPr>
            <a:xfrm flipH="false" flipV="false" rot="0">
              <a:off x="0" y="0"/>
              <a:ext cx="19050000" cy="19050000"/>
            </a:xfrm>
            <a:custGeom>
              <a:avLst/>
              <a:gdLst/>
              <a:ahLst/>
              <a:cxnLst/>
              <a:rect r="r" b="b" t="t" l="l"/>
              <a:pathLst>
                <a:path h="19050000" w="19050000">
                  <a:moveTo>
                    <a:pt x="0" y="0"/>
                  </a:moveTo>
                  <a:lnTo>
                    <a:pt x="19050000" y="0"/>
                  </a:lnTo>
                  <a:lnTo>
                    <a:pt x="19050000" y="19050000"/>
                  </a:lnTo>
                  <a:lnTo>
                    <a:pt x="0" y="19050000"/>
                  </a:lnTo>
                  <a:close/>
                </a:path>
              </a:pathLst>
            </a:custGeom>
            <a:blipFill>
              <a:blip r:embed="rId6"/>
              <a:stretch>
                <a:fillRect l="0" t="0" r="0" b="0"/>
              </a:stretch>
            </a:blipFill>
          </p:spPr>
        </p:sp>
      </p:grpSp>
      <p:sp>
        <p:nvSpPr>
          <p:cNvPr name="Freeform 7" id="7"/>
          <p:cNvSpPr/>
          <p:nvPr/>
        </p:nvSpPr>
        <p:spPr>
          <a:xfrm flipH="false" flipV="false" rot="0">
            <a:off x="9060320" y="1793050"/>
            <a:ext cx="7243717" cy="1665356"/>
          </a:xfrm>
          <a:custGeom>
            <a:avLst/>
            <a:gdLst/>
            <a:ahLst/>
            <a:cxnLst/>
            <a:rect r="r" b="b" t="t" l="l"/>
            <a:pathLst>
              <a:path h="1665356" w="7243717">
                <a:moveTo>
                  <a:pt x="0" y="0"/>
                </a:moveTo>
                <a:lnTo>
                  <a:pt x="7243718" y="0"/>
                </a:lnTo>
                <a:lnTo>
                  <a:pt x="7243718" y="1665355"/>
                </a:lnTo>
                <a:lnTo>
                  <a:pt x="0" y="1665355"/>
                </a:lnTo>
                <a:lnTo>
                  <a:pt x="0" y="0"/>
                </a:lnTo>
                <a:close/>
              </a:path>
            </a:pathLst>
          </a:custGeom>
          <a:blipFill>
            <a:blip r:embed="rId7"/>
            <a:stretch>
              <a:fillRect l="-768" t="-75476" r="-768" b="-12224"/>
            </a:stretch>
          </a:blipFill>
        </p:spPr>
      </p:sp>
      <p:sp>
        <p:nvSpPr>
          <p:cNvPr name="TextBox 8" id="8"/>
          <p:cNvSpPr txBox="true"/>
          <p:nvPr/>
        </p:nvSpPr>
        <p:spPr>
          <a:xfrm rot="0">
            <a:off x="9332562" y="1923119"/>
            <a:ext cx="7403373" cy="1241431"/>
          </a:xfrm>
          <a:prstGeom prst="rect">
            <a:avLst/>
          </a:prstGeom>
        </p:spPr>
        <p:txBody>
          <a:bodyPr anchor="t" rtlCol="false" tIns="0" lIns="0" bIns="0" rIns="0">
            <a:spAutoFit/>
          </a:bodyPr>
          <a:lstStyle/>
          <a:p>
            <a:pPr algn="l">
              <a:lnSpc>
                <a:spcPts val="7790"/>
              </a:lnSpc>
            </a:pPr>
            <a:r>
              <a:rPr lang="en-US" sz="8200" spc="-549" b="true">
                <a:solidFill>
                  <a:srgbClr val="000000"/>
                </a:solidFill>
                <a:latin typeface="Gaegu Bold"/>
                <a:ea typeface="Gaegu Bold"/>
                <a:cs typeface="Gaegu Bold"/>
                <a:sym typeface="Gaegu Bold"/>
              </a:rPr>
              <a:t>The Environment</a:t>
            </a:r>
          </a:p>
        </p:txBody>
      </p:sp>
      <p:sp>
        <p:nvSpPr>
          <p:cNvPr name="Freeform 9" id="9"/>
          <p:cNvSpPr/>
          <p:nvPr/>
        </p:nvSpPr>
        <p:spPr>
          <a:xfrm flipH="true" flipV="true" rot="-4460706">
            <a:off x="15185839" y="-788401"/>
            <a:ext cx="3429365" cy="3634202"/>
          </a:xfrm>
          <a:custGeom>
            <a:avLst/>
            <a:gdLst/>
            <a:ahLst/>
            <a:cxnLst/>
            <a:rect r="r" b="b" t="t" l="l"/>
            <a:pathLst>
              <a:path h="3634202" w="3429365">
                <a:moveTo>
                  <a:pt x="3429365" y="3634202"/>
                </a:moveTo>
                <a:lnTo>
                  <a:pt x="0" y="3634202"/>
                </a:lnTo>
                <a:lnTo>
                  <a:pt x="0" y="0"/>
                </a:lnTo>
                <a:lnTo>
                  <a:pt x="3429365" y="0"/>
                </a:lnTo>
                <a:lnTo>
                  <a:pt x="3429365" y="3634202"/>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10" id="10"/>
          <p:cNvSpPr/>
          <p:nvPr/>
        </p:nvSpPr>
        <p:spPr>
          <a:xfrm flipH="false" flipV="false" rot="0">
            <a:off x="-2570923" y="6307401"/>
            <a:ext cx="7689640" cy="5901798"/>
          </a:xfrm>
          <a:custGeom>
            <a:avLst/>
            <a:gdLst/>
            <a:ahLst/>
            <a:cxnLst/>
            <a:rect r="r" b="b" t="t" l="l"/>
            <a:pathLst>
              <a:path h="5901798" w="7689640">
                <a:moveTo>
                  <a:pt x="0" y="0"/>
                </a:moveTo>
                <a:lnTo>
                  <a:pt x="7689639" y="0"/>
                </a:lnTo>
                <a:lnTo>
                  <a:pt x="7689639" y="5901798"/>
                </a:lnTo>
                <a:lnTo>
                  <a:pt x="0" y="5901798"/>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TextBox 11" id="11"/>
          <p:cNvSpPr txBox="true"/>
          <p:nvPr/>
        </p:nvSpPr>
        <p:spPr>
          <a:xfrm rot="0">
            <a:off x="9908530" y="7966848"/>
            <a:ext cx="6827404" cy="1291452"/>
          </a:xfrm>
          <a:prstGeom prst="rect">
            <a:avLst/>
          </a:prstGeom>
        </p:spPr>
        <p:txBody>
          <a:bodyPr anchor="t" rtlCol="false" tIns="0" lIns="0" bIns="0" rIns="0">
            <a:spAutoFit/>
          </a:bodyPr>
          <a:lstStyle/>
          <a:p>
            <a:pPr algn="l">
              <a:lnSpc>
                <a:spcPts val="3462"/>
              </a:lnSpc>
            </a:pPr>
            <a:r>
              <a:rPr lang="en-US" sz="2509" b="true">
                <a:solidFill>
                  <a:srgbClr val="000000"/>
                </a:solidFill>
                <a:latin typeface="Dosis Semi-Bold"/>
                <a:ea typeface="Dosis Semi-Bold"/>
                <a:cs typeface="Dosis Semi-Bold"/>
                <a:sym typeface="Dosis Semi-Bold"/>
              </a:rPr>
              <a:t> German study in 2009 concluded that converting 10% of all their waste plant materials to biochar would actually only sequester 1.6% of their carbon.</a:t>
            </a:r>
          </a:p>
        </p:txBody>
      </p:sp>
      <p:sp>
        <p:nvSpPr>
          <p:cNvPr name="TextBox 12" id="12"/>
          <p:cNvSpPr txBox="true"/>
          <p:nvPr/>
        </p:nvSpPr>
        <p:spPr>
          <a:xfrm rot="0">
            <a:off x="9908530" y="5233249"/>
            <a:ext cx="6827404" cy="2158910"/>
          </a:xfrm>
          <a:prstGeom prst="rect">
            <a:avLst/>
          </a:prstGeom>
        </p:spPr>
        <p:txBody>
          <a:bodyPr anchor="t" rtlCol="false" tIns="0" lIns="0" bIns="0" rIns="0">
            <a:spAutoFit/>
          </a:bodyPr>
          <a:lstStyle/>
          <a:p>
            <a:pPr algn="l">
              <a:lnSpc>
                <a:spcPts val="3462"/>
              </a:lnSpc>
            </a:pPr>
            <a:r>
              <a:rPr lang="en-US" sz="2509" b="true">
                <a:solidFill>
                  <a:srgbClr val="000000"/>
                </a:solidFill>
                <a:latin typeface="Dosis Semi-Bold"/>
                <a:ea typeface="Dosis Semi-Bold"/>
                <a:cs typeface="Dosis Semi-Bold"/>
                <a:sym typeface="Dosis Semi-Bold"/>
              </a:rPr>
              <a:t>Biochar locks up carbon that would be released quickly by normal burning or slowly by woody materials rotting down. In natural eco-systems, however, the CO2 released by rotting wood would be taken in by the growth of new plants and trees.</a:t>
            </a:r>
          </a:p>
        </p:txBody>
      </p:sp>
      <p:sp>
        <p:nvSpPr>
          <p:cNvPr name="TextBox 13" id="13"/>
          <p:cNvSpPr txBox="true"/>
          <p:nvPr/>
        </p:nvSpPr>
        <p:spPr>
          <a:xfrm rot="0">
            <a:off x="8720355" y="3871174"/>
            <a:ext cx="8894347" cy="1000125"/>
          </a:xfrm>
          <a:prstGeom prst="rect">
            <a:avLst/>
          </a:prstGeom>
        </p:spPr>
        <p:txBody>
          <a:bodyPr anchor="t" rtlCol="false" tIns="0" lIns="0" bIns="0" rIns="0">
            <a:spAutoFit/>
          </a:bodyPr>
          <a:lstStyle/>
          <a:p>
            <a:pPr algn="l" marL="1424940" indent="-712470" lvl="1">
              <a:lnSpc>
                <a:spcPts val="6270"/>
              </a:lnSpc>
              <a:buFont typeface="Arial"/>
              <a:buChar char="•"/>
            </a:pPr>
            <a:r>
              <a:rPr lang="en-US" b="true" sz="6600" spc="-442" u="sng">
                <a:solidFill>
                  <a:srgbClr val="000000"/>
                </a:solidFill>
                <a:latin typeface="Gaegu Bold"/>
                <a:ea typeface="Gaegu Bold"/>
                <a:cs typeface="Gaegu Bold"/>
                <a:sym typeface="Gaegu Bold"/>
              </a:rPr>
              <a:t>CO2</a:t>
            </a:r>
          </a:p>
        </p:txBody>
      </p:sp>
    </p:spTree>
  </p:cSld>
  <p:clrMapOvr>
    <a:masterClrMapping/>
  </p:clrMapOvr>
</p:sld>
</file>

<file path=ppt/slides/slide1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1467" t="-10431" r="-2216" b="-13067"/>
            </a:stretch>
          </a:blipFill>
        </p:spPr>
      </p:sp>
      <p:grpSp>
        <p:nvGrpSpPr>
          <p:cNvPr name="Group 3" id="3"/>
          <p:cNvGrpSpPr>
            <a:grpSpLocks noChangeAspect="true"/>
          </p:cNvGrpSpPr>
          <p:nvPr/>
        </p:nvGrpSpPr>
        <p:grpSpPr>
          <a:xfrm rot="0">
            <a:off x="11961958" y="756327"/>
            <a:ext cx="4272573" cy="7215901"/>
            <a:chOff x="0" y="0"/>
            <a:chExt cx="13716000" cy="23164800"/>
          </a:xfrm>
        </p:grpSpPr>
        <p:sp>
          <p:nvSpPr>
            <p:cNvPr name="Freeform 4" id="4"/>
            <p:cNvSpPr/>
            <p:nvPr/>
          </p:nvSpPr>
          <p:spPr>
            <a:xfrm flipH="false" flipV="false" rot="0">
              <a:off x="0" y="0"/>
              <a:ext cx="13716000" cy="23164800"/>
            </a:xfrm>
            <a:custGeom>
              <a:avLst/>
              <a:gdLst/>
              <a:ahLst/>
              <a:cxnLst/>
              <a:rect r="r" b="b" t="t" l="l"/>
              <a:pathLst>
                <a:path h="23164800" w="13716000">
                  <a:moveTo>
                    <a:pt x="13716000" y="23164800"/>
                  </a:moveTo>
                  <a:lnTo>
                    <a:pt x="0" y="23164800"/>
                  </a:lnTo>
                  <a:lnTo>
                    <a:pt x="0" y="0"/>
                  </a:lnTo>
                  <a:lnTo>
                    <a:pt x="13716000" y="0"/>
                  </a:lnTo>
                  <a:lnTo>
                    <a:pt x="13716000" y="23164800"/>
                  </a:lnTo>
                  <a:close/>
                </a:path>
              </a:pathLst>
            </a:custGeom>
            <a:blipFill>
              <a:blip r:embed="rId3"/>
              <a:stretch>
                <a:fillRect l="0" t="-178" r="0" b="-178"/>
              </a:stretch>
            </a:blipFill>
          </p:spPr>
        </p:sp>
        <p:sp>
          <p:nvSpPr>
            <p:cNvPr name="Freeform 5" id="5"/>
            <p:cNvSpPr/>
            <p:nvPr/>
          </p:nvSpPr>
          <p:spPr>
            <a:xfrm flipH="false" flipV="false" rot="0">
              <a:off x="609600" y="2095500"/>
              <a:ext cx="12496800" cy="18973800"/>
            </a:xfrm>
            <a:custGeom>
              <a:avLst/>
              <a:gdLst/>
              <a:ahLst/>
              <a:cxnLst/>
              <a:rect r="r" b="b" t="t" l="l"/>
              <a:pathLst>
                <a:path h="18973800" w="12496800">
                  <a:moveTo>
                    <a:pt x="12496800" y="18973800"/>
                  </a:moveTo>
                  <a:lnTo>
                    <a:pt x="0" y="18973800"/>
                  </a:lnTo>
                  <a:lnTo>
                    <a:pt x="0" y="0"/>
                  </a:lnTo>
                  <a:lnTo>
                    <a:pt x="12496800" y="0"/>
                  </a:lnTo>
                  <a:lnTo>
                    <a:pt x="12496800" y="18973800"/>
                  </a:lnTo>
                  <a:close/>
                </a:path>
              </a:pathLst>
            </a:custGeom>
            <a:blipFill>
              <a:blip r:embed="rId4"/>
              <a:stretch>
                <a:fillRect l="-10731" t="0" r="-10731" b="0"/>
              </a:stretch>
            </a:blipFill>
          </p:spPr>
        </p:sp>
      </p:grpSp>
      <p:grpSp>
        <p:nvGrpSpPr>
          <p:cNvPr name="Group 6" id="6"/>
          <p:cNvGrpSpPr>
            <a:grpSpLocks noChangeAspect="true"/>
          </p:cNvGrpSpPr>
          <p:nvPr/>
        </p:nvGrpSpPr>
        <p:grpSpPr>
          <a:xfrm rot="0">
            <a:off x="7098309" y="2314771"/>
            <a:ext cx="4272573" cy="7215901"/>
            <a:chOff x="0" y="0"/>
            <a:chExt cx="13716000" cy="23164800"/>
          </a:xfrm>
        </p:grpSpPr>
        <p:sp>
          <p:nvSpPr>
            <p:cNvPr name="Freeform 7" id="7"/>
            <p:cNvSpPr/>
            <p:nvPr/>
          </p:nvSpPr>
          <p:spPr>
            <a:xfrm flipH="false" flipV="false" rot="0">
              <a:off x="0" y="0"/>
              <a:ext cx="13716000" cy="23164800"/>
            </a:xfrm>
            <a:custGeom>
              <a:avLst/>
              <a:gdLst/>
              <a:ahLst/>
              <a:cxnLst/>
              <a:rect r="r" b="b" t="t" l="l"/>
              <a:pathLst>
                <a:path h="23164800" w="13716000">
                  <a:moveTo>
                    <a:pt x="13716000" y="23164800"/>
                  </a:moveTo>
                  <a:lnTo>
                    <a:pt x="0" y="23164800"/>
                  </a:lnTo>
                  <a:lnTo>
                    <a:pt x="0" y="0"/>
                  </a:lnTo>
                  <a:lnTo>
                    <a:pt x="13716000" y="0"/>
                  </a:lnTo>
                  <a:lnTo>
                    <a:pt x="13716000" y="23164800"/>
                  </a:lnTo>
                  <a:close/>
                </a:path>
              </a:pathLst>
            </a:custGeom>
            <a:blipFill>
              <a:blip r:embed="rId3"/>
              <a:stretch>
                <a:fillRect l="0" t="-178" r="0" b="-178"/>
              </a:stretch>
            </a:blipFill>
          </p:spPr>
        </p:sp>
        <p:sp>
          <p:nvSpPr>
            <p:cNvPr name="Freeform 8" id="8"/>
            <p:cNvSpPr/>
            <p:nvPr/>
          </p:nvSpPr>
          <p:spPr>
            <a:xfrm flipH="false" flipV="false" rot="0">
              <a:off x="609600" y="2095500"/>
              <a:ext cx="12496800" cy="18973800"/>
            </a:xfrm>
            <a:custGeom>
              <a:avLst/>
              <a:gdLst/>
              <a:ahLst/>
              <a:cxnLst/>
              <a:rect r="r" b="b" t="t" l="l"/>
              <a:pathLst>
                <a:path h="18973800" w="12496800">
                  <a:moveTo>
                    <a:pt x="12496800" y="18973800"/>
                  </a:moveTo>
                  <a:lnTo>
                    <a:pt x="0" y="18973800"/>
                  </a:lnTo>
                  <a:lnTo>
                    <a:pt x="0" y="0"/>
                  </a:lnTo>
                  <a:lnTo>
                    <a:pt x="12496800" y="0"/>
                  </a:lnTo>
                  <a:lnTo>
                    <a:pt x="12496800" y="18973800"/>
                  </a:lnTo>
                  <a:close/>
                </a:path>
              </a:pathLst>
            </a:custGeom>
            <a:blipFill>
              <a:blip r:embed="rId5"/>
              <a:stretch>
                <a:fillRect l="-51219" t="0" r="-51219" b="0"/>
              </a:stretch>
            </a:blipFill>
          </p:spPr>
        </p:sp>
      </p:grpSp>
      <p:grpSp>
        <p:nvGrpSpPr>
          <p:cNvPr name="Group 9" id="9"/>
          <p:cNvGrpSpPr>
            <a:grpSpLocks noChangeAspect="true"/>
          </p:cNvGrpSpPr>
          <p:nvPr/>
        </p:nvGrpSpPr>
        <p:grpSpPr>
          <a:xfrm rot="0">
            <a:off x="2006586" y="1028700"/>
            <a:ext cx="4395617" cy="7423709"/>
            <a:chOff x="0" y="0"/>
            <a:chExt cx="13716000" cy="23164800"/>
          </a:xfrm>
        </p:grpSpPr>
        <p:sp>
          <p:nvSpPr>
            <p:cNvPr name="Freeform 10" id="10"/>
            <p:cNvSpPr/>
            <p:nvPr/>
          </p:nvSpPr>
          <p:spPr>
            <a:xfrm flipH="false" flipV="false" rot="0">
              <a:off x="0" y="0"/>
              <a:ext cx="13716000" cy="23164800"/>
            </a:xfrm>
            <a:custGeom>
              <a:avLst/>
              <a:gdLst/>
              <a:ahLst/>
              <a:cxnLst/>
              <a:rect r="r" b="b" t="t" l="l"/>
              <a:pathLst>
                <a:path h="23164800" w="13716000">
                  <a:moveTo>
                    <a:pt x="13716000" y="23164800"/>
                  </a:moveTo>
                  <a:lnTo>
                    <a:pt x="0" y="23164800"/>
                  </a:lnTo>
                  <a:lnTo>
                    <a:pt x="0" y="0"/>
                  </a:lnTo>
                  <a:lnTo>
                    <a:pt x="13716000" y="0"/>
                  </a:lnTo>
                  <a:lnTo>
                    <a:pt x="13716000" y="23164800"/>
                  </a:lnTo>
                  <a:close/>
                </a:path>
              </a:pathLst>
            </a:custGeom>
            <a:blipFill>
              <a:blip r:embed="rId3"/>
              <a:stretch>
                <a:fillRect l="0" t="-178" r="0" b="-178"/>
              </a:stretch>
            </a:blipFill>
          </p:spPr>
        </p:sp>
        <p:sp>
          <p:nvSpPr>
            <p:cNvPr name="Freeform 11" id="11"/>
            <p:cNvSpPr/>
            <p:nvPr/>
          </p:nvSpPr>
          <p:spPr>
            <a:xfrm flipH="false" flipV="false" rot="0">
              <a:off x="609600" y="2095500"/>
              <a:ext cx="12496800" cy="18973800"/>
            </a:xfrm>
            <a:custGeom>
              <a:avLst/>
              <a:gdLst/>
              <a:ahLst/>
              <a:cxnLst/>
              <a:rect r="r" b="b" t="t" l="l"/>
              <a:pathLst>
                <a:path h="18973800" w="12496800">
                  <a:moveTo>
                    <a:pt x="12496800" y="18973800"/>
                  </a:moveTo>
                  <a:lnTo>
                    <a:pt x="0" y="18973800"/>
                  </a:lnTo>
                  <a:lnTo>
                    <a:pt x="0" y="0"/>
                  </a:lnTo>
                  <a:lnTo>
                    <a:pt x="12496800" y="0"/>
                  </a:lnTo>
                  <a:lnTo>
                    <a:pt x="12496800" y="18973800"/>
                  </a:lnTo>
                  <a:close/>
                </a:path>
              </a:pathLst>
            </a:custGeom>
            <a:blipFill>
              <a:blip r:embed="rId6"/>
              <a:stretch>
                <a:fillRect l="-578" t="0" r="-578" b="0"/>
              </a:stretch>
            </a:blipFill>
          </p:spPr>
        </p:sp>
      </p:grpSp>
      <p:sp>
        <p:nvSpPr>
          <p:cNvPr name="Freeform 12" id="12"/>
          <p:cNvSpPr/>
          <p:nvPr/>
        </p:nvSpPr>
        <p:spPr>
          <a:xfrm flipH="false" flipV="false" rot="7251747">
            <a:off x="15679499" y="7307678"/>
            <a:ext cx="1870391" cy="1224256"/>
          </a:xfrm>
          <a:custGeom>
            <a:avLst/>
            <a:gdLst/>
            <a:ahLst/>
            <a:cxnLst/>
            <a:rect r="r" b="b" t="t" l="l"/>
            <a:pathLst>
              <a:path h="1224256" w="1870391">
                <a:moveTo>
                  <a:pt x="0" y="0"/>
                </a:moveTo>
                <a:lnTo>
                  <a:pt x="1870390" y="0"/>
                </a:lnTo>
                <a:lnTo>
                  <a:pt x="1870390" y="1224255"/>
                </a:lnTo>
                <a:lnTo>
                  <a:pt x="0" y="1224255"/>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TextBox 13" id="13"/>
          <p:cNvSpPr txBox="true"/>
          <p:nvPr/>
        </p:nvSpPr>
        <p:spPr>
          <a:xfrm rot="0">
            <a:off x="6678494" y="1539523"/>
            <a:ext cx="5745960" cy="867943"/>
          </a:xfrm>
          <a:prstGeom prst="rect">
            <a:avLst/>
          </a:prstGeom>
        </p:spPr>
        <p:txBody>
          <a:bodyPr anchor="t" rtlCol="false" tIns="0" lIns="0" bIns="0" rIns="0">
            <a:spAutoFit/>
          </a:bodyPr>
          <a:lstStyle/>
          <a:p>
            <a:pPr algn="l">
              <a:lnSpc>
                <a:spcPts val="5418"/>
              </a:lnSpc>
            </a:pPr>
            <a:r>
              <a:rPr lang="en-US" sz="5704" spc="-382" b="true">
                <a:solidFill>
                  <a:srgbClr val="000000"/>
                </a:solidFill>
                <a:latin typeface="Gaegu Bold"/>
                <a:ea typeface="Gaegu Bold"/>
                <a:cs typeface="Gaegu Bold"/>
                <a:sym typeface="Gaegu Bold"/>
              </a:rPr>
              <a:t>Stored Solar Energy</a:t>
            </a:r>
          </a:p>
        </p:txBody>
      </p:sp>
      <p:sp>
        <p:nvSpPr>
          <p:cNvPr name="TextBox 14" id="14"/>
          <p:cNvSpPr txBox="true"/>
          <p:nvPr/>
        </p:nvSpPr>
        <p:spPr>
          <a:xfrm rot="0">
            <a:off x="2006586" y="8317479"/>
            <a:ext cx="4272573" cy="867943"/>
          </a:xfrm>
          <a:prstGeom prst="rect">
            <a:avLst/>
          </a:prstGeom>
        </p:spPr>
        <p:txBody>
          <a:bodyPr anchor="t" rtlCol="false" tIns="0" lIns="0" bIns="0" rIns="0">
            <a:spAutoFit/>
          </a:bodyPr>
          <a:lstStyle/>
          <a:p>
            <a:pPr algn="l">
              <a:lnSpc>
                <a:spcPts val="5418"/>
              </a:lnSpc>
            </a:pPr>
            <a:r>
              <a:rPr lang="en-US" sz="5704" spc="-382" b="true">
                <a:solidFill>
                  <a:srgbClr val="000000"/>
                </a:solidFill>
                <a:latin typeface="Gaegu Bold"/>
                <a:ea typeface="Gaegu Bold"/>
                <a:cs typeface="Gaegu Bold"/>
                <a:sym typeface="Gaegu Bold"/>
              </a:rPr>
              <a:t>Carbon Negative</a:t>
            </a:r>
          </a:p>
        </p:txBody>
      </p:sp>
      <p:sp>
        <p:nvSpPr>
          <p:cNvPr name="Freeform 15" id="15"/>
          <p:cNvSpPr/>
          <p:nvPr/>
        </p:nvSpPr>
        <p:spPr>
          <a:xfrm flipH="true" flipV="false" rot="-7587409">
            <a:off x="645869" y="7277721"/>
            <a:ext cx="1870391" cy="1224256"/>
          </a:xfrm>
          <a:custGeom>
            <a:avLst/>
            <a:gdLst/>
            <a:ahLst/>
            <a:cxnLst/>
            <a:rect r="r" b="b" t="t" l="l"/>
            <a:pathLst>
              <a:path h="1224256" w="1870391">
                <a:moveTo>
                  <a:pt x="1870391" y="0"/>
                </a:moveTo>
                <a:lnTo>
                  <a:pt x="0" y="0"/>
                </a:lnTo>
                <a:lnTo>
                  <a:pt x="0" y="1224256"/>
                </a:lnTo>
                <a:lnTo>
                  <a:pt x="1870391" y="1224256"/>
                </a:lnTo>
                <a:lnTo>
                  <a:pt x="1870391"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16" id="16"/>
          <p:cNvSpPr/>
          <p:nvPr/>
        </p:nvSpPr>
        <p:spPr>
          <a:xfrm flipH="true" flipV="false" rot="3703671">
            <a:off x="10391937" y="2866793"/>
            <a:ext cx="1713289" cy="1121425"/>
          </a:xfrm>
          <a:custGeom>
            <a:avLst/>
            <a:gdLst/>
            <a:ahLst/>
            <a:cxnLst/>
            <a:rect r="r" b="b" t="t" l="l"/>
            <a:pathLst>
              <a:path h="1121425" w="1713289">
                <a:moveTo>
                  <a:pt x="1713289" y="0"/>
                </a:moveTo>
                <a:lnTo>
                  <a:pt x="0" y="0"/>
                </a:lnTo>
                <a:lnTo>
                  <a:pt x="0" y="1121425"/>
                </a:lnTo>
                <a:lnTo>
                  <a:pt x="1713289" y="1121425"/>
                </a:lnTo>
                <a:lnTo>
                  <a:pt x="1713289"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TextBox 17" id="17"/>
          <p:cNvSpPr txBox="true"/>
          <p:nvPr/>
        </p:nvSpPr>
        <p:spPr>
          <a:xfrm rot="0">
            <a:off x="12424454" y="8005916"/>
            <a:ext cx="3810077" cy="866908"/>
          </a:xfrm>
          <a:prstGeom prst="rect">
            <a:avLst/>
          </a:prstGeom>
        </p:spPr>
        <p:txBody>
          <a:bodyPr anchor="t" rtlCol="false" tIns="0" lIns="0" bIns="0" rIns="0">
            <a:spAutoFit/>
          </a:bodyPr>
          <a:lstStyle/>
          <a:p>
            <a:pPr algn="r">
              <a:lnSpc>
                <a:spcPts val="5418"/>
              </a:lnSpc>
            </a:pPr>
            <a:r>
              <a:rPr lang="en-US" b="true" sz="5704" spc="-382">
                <a:solidFill>
                  <a:srgbClr val="000000"/>
                </a:solidFill>
                <a:latin typeface="Gaegu Bold"/>
                <a:ea typeface="Gaegu Bold"/>
                <a:cs typeface="Gaegu Bold"/>
                <a:sym typeface="Gaegu Bold"/>
              </a:rPr>
              <a:t>Scaled able </a:t>
            </a:r>
          </a:p>
        </p:txBody>
      </p:sp>
    </p:spTree>
  </p:cSld>
  <p:clrMapOvr>
    <a:masterClrMapping/>
  </p:clrMapOvr>
</p:sld>
</file>

<file path=ppt/slides/slide1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1467" t="-10431" r="-2216" b="-13067"/>
            </a:stretch>
          </a:blipFill>
        </p:spPr>
      </p:sp>
      <p:sp>
        <p:nvSpPr>
          <p:cNvPr name="Freeform 3" id="3"/>
          <p:cNvSpPr/>
          <p:nvPr/>
        </p:nvSpPr>
        <p:spPr>
          <a:xfrm flipH="false" flipV="false" rot="0">
            <a:off x="2313518" y="196550"/>
            <a:ext cx="13667198" cy="1949337"/>
          </a:xfrm>
          <a:custGeom>
            <a:avLst/>
            <a:gdLst/>
            <a:ahLst/>
            <a:cxnLst/>
            <a:rect r="r" b="b" t="t" l="l"/>
            <a:pathLst>
              <a:path h="1949337" w="13667198">
                <a:moveTo>
                  <a:pt x="0" y="0"/>
                </a:moveTo>
                <a:lnTo>
                  <a:pt x="13667197" y="0"/>
                </a:lnTo>
                <a:lnTo>
                  <a:pt x="13667197" y="1949337"/>
                </a:lnTo>
                <a:lnTo>
                  <a:pt x="0" y="1949337"/>
                </a:lnTo>
                <a:lnTo>
                  <a:pt x="0" y="0"/>
                </a:lnTo>
                <a:close/>
              </a:path>
            </a:pathLst>
          </a:custGeom>
          <a:blipFill>
            <a:blip r:embed="rId3"/>
            <a:stretch>
              <a:fillRect l="0" t="-136660" r="0" b="-61316"/>
            </a:stretch>
          </a:blipFill>
        </p:spPr>
      </p:sp>
      <p:sp>
        <p:nvSpPr>
          <p:cNvPr name="TextBox 4" id="4"/>
          <p:cNvSpPr txBox="true"/>
          <p:nvPr/>
        </p:nvSpPr>
        <p:spPr>
          <a:xfrm rot="0">
            <a:off x="2944157" y="-251125"/>
            <a:ext cx="11546963" cy="2038354"/>
          </a:xfrm>
          <a:prstGeom prst="rect">
            <a:avLst/>
          </a:prstGeom>
        </p:spPr>
        <p:txBody>
          <a:bodyPr anchor="t" rtlCol="false" tIns="0" lIns="0" bIns="0" rIns="0">
            <a:spAutoFit/>
          </a:bodyPr>
          <a:lstStyle/>
          <a:p>
            <a:pPr algn="ctr">
              <a:lnSpc>
                <a:spcPts val="14699"/>
              </a:lnSpc>
            </a:pPr>
            <a:r>
              <a:rPr lang="en-US" b="true" sz="10499" spc="-535">
                <a:solidFill>
                  <a:srgbClr val="000000"/>
                </a:solidFill>
                <a:latin typeface="Gaegu Bold"/>
                <a:ea typeface="Gaegu Bold"/>
                <a:cs typeface="Gaegu Bold"/>
                <a:sym typeface="Gaegu Bold"/>
              </a:rPr>
              <a:t>What you need</a:t>
            </a:r>
          </a:p>
        </p:txBody>
      </p:sp>
      <p:sp>
        <p:nvSpPr>
          <p:cNvPr name="Freeform 5" id="5"/>
          <p:cNvSpPr/>
          <p:nvPr/>
        </p:nvSpPr>
        <p:spPr>
          <a:xfrm flipH="false" flipV="false" rot="-10669463">
            <a:off x="16011472" y="2006014"/>
            <a:ext cx="1801268" cy="1654558"/>
          </a:xfrm>
          <a:custGeom>
            <a:avLst/>
            <a:gdLst/>
            <a:ahLst/>
            <a:cxnLst/>
            <a:rect r="r" b="b" t="t" l="l"/>
            <a:pathLst>
              <a:path h="1654558" w="1801268">
                <a:moveTo>
                  <a:pt x="0" y="0"/>
                </a:moveTo>
                <a:lnTo>
                  <a:pt x="1801267" y="0"/>
                </a:lnTo>
                <a:lnTo>
                  <a:pt x="1801267" y="1654558"/>
                </a:lnTo>
                <a:lnTo>
                  <a:pt x="0" y="1654558"/>
                </a:lnTo>
                <a:lnTo>
                  <a:pt x="0" y="0"/>
                </a:lnTo>
                <a:close/>
              </a:path>
            </a:pathLst>
          </a:custGeom>
          <a:blipFill>
            <a:blip r:embed="rId4"/>
            <a:stretch>
              <a:fillRect l="0" t="0" r="0" b="0"/>
            </a:stretch>
          </a:blipFill>
        </p:spPr>
      </p:sp>
      <p:sp>
        <p:nvSpPr>
          <p:cNvPr name="Freeform 6" id="6"/>
          <p:cNvSpPr/>
          <p:nvPr/>
        </p:nvSpPr>
        <p:spPr>
          <a:xfrm flipH="false" flipV="false" rot="1727943">
            <a:off x="13550593" y="801818"/>
            <a:ext cx="2197136" cy="1158385"/>
          </a:xfrm>
          <a:custGeom>
            <a:avLst/>
            <a:gdLst/>
            <a:ahLst/>
            <a:cxnLst/>
            <a:rect r="r" b="b" t="t" l="l"/>
            <a:pathLst>
              <a:path h="1158385" w="2197136">
                <a:moveTo>
                  <a:pt x="0" y="0"/>
                </a:moveTo>
                <a:lnTo>
                  <a:pt x="2197135" y="0"/>
                </a:lnTo>
                <a:lnTo>
                  <a:pt x="2197135" y="1158385"/>
                </a:lnTo>
                <a:lnTo>
                  <a:pt x="0" y="1158385"/>
                </a:lnTo>
                <a:lnTo>
                  <a:pt x="0" y="0"/>
                </a:lnTo>
                <a:close/>
              </a:path>
            </a:pathLst>
          </a:custGeom>
          <a:blipFill>
            <a:blip r:embed="rId5"/>
            <a:stretch>
              <a:fillRect l="0" t="0" r="0" b="0"/>
            </a:stretch>
          </a:blipFill>
        </p:spPr>
      </p:sp>
      <p:sp>
        <p:nvSpPr>
          <p:cNvPr name="AutoShape 7" id="7"/>
          <p:cNvSpPr/>
          <p:nvPr/>
        </p:nvSpPr>
        <p:spPr>
          <a:xfrm>
            <a:off x="2686917" y="4419525"/>
            <a:ext cx="13138165" cy="0"/>
          </a:xfrm>
          <a:prstGeom prst="line">
            <a:avLst/>
          </a:prstGeom>
          <a:ln cap="flat" w="38100">
            <a:solidFill>
              <a:srgbClr val="000000"/>
            </a:solidFill>
            <a:prstDash val="solid"/>
            <a:headEnd type="none" len="sm" w="sm"/>
            <a:tailEnd type="none" len="sm" w="sm"/>
          </a:ln>
        </p:spPr>
      </p:sp>
      <p:grpSp>
        <p:nvGrpSpPr>
          <p:cNvPr name="Group 8" id="8"/>
          <p:cNvGrpSpPr/>
          <p:nvPr/>
        </p:nvGrpSpPr>
        <p:grpSpPr>
          <a:xfrm rot="0">
            <a:off x="2530794" y="3967552"/>
            <a:ext cx="801115" cy="801115"/>
            <a:chOff x="0" y="0"/>
            <a:chExt cx="812800" cy="812800"/>
          </a:xfrm>
        </p:grpSpPr>
        <p:sp>
          <p:nvSpPr>
            <p:cNvPr name="Freeform 9" id="9"/>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9444"/>
            </a:solidFill>
          </p:spPr>
        </p:sp>
        <p:sp>
          <p:nvSpPr>
            <p:cNvPr name="TextBox 10" id="10"/>
            <p:cNvSpPr txBox="true"/>
            <p:nvPr/>
          </p:nvSpPr>
          <p:spPr>
            <a:xfrm>
              <a:off x="76200" y="38100"/>
              <a:ext cx="660400" cy="698500"/>
            </a:xfrm>
            <a:prstGeom prst="rect">
              <a:avLst/>
            </a:prstGeom>
          </p:spPr>
          <p:txBody>
            <a:bodyPr anchor="ctr" rtlCol="false" tIns="50800" lIns="50800" bIns="50800" rIns="50800"/>
            <a:lstStyle/>
            <a:p>
              <a:pPr algn="ctr">
                <a:lnSpc>
                  <a:spcPts val="2128"/>
                </a:lnSpc>
              </a:pPr>
            </a:p>
          </p:txBody>
        </p:sp>
      </p:grpSp>
      <p:grpSp>
        <p:nvGrpSpPr>
          <p:cNvPr name="Group 11" id="11"/>
          <p:cNvGrpSpPr/>
          <p:nvPr/>
        </p:nvGrpSpPr>
        <p:grpSpPr>
          <a:xfrm rot="0">
            <a:off x="6799586" y="3967552"/>
            <a:ext cx="801115" cy="801115"/>
            <a:chOff x="0" y="0"/>
            <a:chExt cx="812800" cy="812800"/>
          </a:xfrm>
        </p:grpSpPr>
        <p:sp>
          <p:nvSpPr>
            <p:cNvPr name="Freeform 12" id="12"/>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9444"/>
            </a:solidFill>
          </p:spPr>
        </p:sp>
        <p:sp>
          <p:nvSpPr>
            <p:cNvPr name="TextBox 13" id="13"/>
            <p:cNvSpPr txBox="true"/>
            <p:nvPr/>
          </p:nvSpPr>
          <p:spPr>
            <a:xfrm>
              <a:off x="76200" y="38100"/>
              <a:ext cx="660400" cy="698500"/>
            </a:xfrm>
            <a:prstGeom prst="rect">
              <a:avLst/>
            </a:prstGeom>
          </p:spPr>
          <p:txBody>
            <a:bodyPr anchor="ctr" rtlCol="false" tIns="50800" lIns="50800" bIns="50800" rIns="50800"/>
            <a:lstStyle/>
            <a:p>
              <a:pPr algn="ctr">
                <a:lnSpc>
                  <a:spcPts val="2128"/>
                </a:lnSpc>
              </a:pPr>
            </a:p>
          </p:txBody>
        </p:sp>
      </p:grpSp>
      <p:grpSp>
        <p:nvGrpSpPr>
          <p:cNvPr name="Group 14" id="14"/>
          <p:cNvGrpSpPr/>
          <p:nvPr/>
        </p:nvGrpSpPr>
        <p:grpSpPr>
          <a:xfrm rot="0">
            <a:off x="10849046" y="4070383"/>
            <a:ext cx="801115" cy="801115"/>
            <a:chOff x="0" y="0"/>
            <a:chExt cx="812800" cy="812800"/>
          </a:xfrm>
        </p:grpSpPr>
        <p:sp>
          <p:nvSpPr>
            <p:cNvPr name="Freeform 15" id="15"/>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9444"/>
            </a:solidFill>
          </p:spPr>
        </p:sp>
        <p:sp>
          <p:nvSpPr>
            <p:cNvPr name="TextBox 16" id="16"/>
            <p:cNvSpPr txBox="true"/>
            <p:nvPr/>
          </p:nvSpPr>
          <p:spPr>
            <a:xfrm>
              <a:off x="76200" y="38100"/>
              <a:ext cx="660400" cy="698500"/>
            </a:xfrm>
            <a:prstGeom prst="rect">
              <a:avLst/>
            </a:prstGeom>
          </p:spPr>
          <p:txBody>
            <a:bodyPr anchor="ctr" rtlCol="false" tIns="50800" lIns="50800" bIns="50800" rIns="50800"/>
            <a:lstStyle/>
            <a:p>
              <a:pPr algn="ctr">
                <a:lnSpc>
                  <a:spcPts val="2128"/>
                </a:lnSpc>
              </a:pPr>
            </a:p>
          </p:txBody>
        </p:sp>
      </p:grpSp>
      <p:grpSp>
        <p:nvGrpSpPr>
          <p:cNvPr name="Group 17" id="17"/>
          <p:cNvGrpSpPr/>
          <p:nvPr/>
        </p:nvGrpSpPr>
        <p:grpSpPr>
          <a:xfrm rot="0">
            <a:off x="15023967" y="4018968"/>
            <a:ext cx="801115" cy="801115"/>
            <a:chOff x="0" y="0"/>
            <a:chExt cx="812800" cy="812800"/>
          </a:xfrm>
        </p:grpSpPr>
        <p:sp>
          <p:nvSpPr>
            <p:cNvPr name="Freeform 18" id="18"/>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9444"/>
            </a:solidFill>
          </p:spPr>
        </p:sp>
        <p:sp>
          <p:nvSpPr>
            <p:cNvPr name="TextBox 19" id="19"/>
            <p:cNvSpPr txBox="true"/>
            <p:nvPr/>
          </p:nvSpPr>
          <p:spPr>
            <a:xfrm>
              <a:off x="76200" y="38100"/>
              <a:ext cx="660400" cy="698500"/>
            </a:xfrm>
            <a:prstGeom prst="rect">
              <a:avLst/>
            </a:prstGeom>
          </p:spPr>
          <p:txBody>
            <a:bodyPr anchor="ctr" rtlCol="false" tIns="50800" lIns="50800" bIns="50800" rIns="50800"/>
            <a:lstStyle/>
            <a:p>
              <a:pPr algn="ctr">
                <a:lnSpc>
                  <a:spcPts val="2128"/>
                </a:lnSpc>
              </a:pPr>
            </a:p>
          </p:txBody>
        </p:sp>
      </p:grpSp>
      <p:sp>
        <p:nvSpPr>
          <p:cNvPr name="Freeform 20" id="20"/>
          <p:cNvSpPr/>
          <p:nvPr/>
        </p:nvSpPr>
        <p:spPr>
          <a:xfrm flipH="false" flipV="false" rot="-1981930">
            <a:off x="-2552417" y="-2582795"/>
            <a:ext cx="5104835" cy="5104835"/>
          </a:xfrm>
          <a:custGeom>
            <a:avLst/>
            <a:gdLst/>
            <a:ahLst/>
            <a:cxnLst/>
            <a:rect r="r" b="b" t="t" l="l"/>
            <a:pathLst>
              <a:path h="5104835" w="5104835">
                <a:moveTo>
                  <a:pt x="0" y="0"/>
                </a:moveTo>
                <a:lnTo>
                  <a:pt x="5104834" y="0"/>
                </a:lnTo>
                <a:lnTo>
                  <a:pt x="5104834" y="5104835"/>
                </a:lnTo>
                <a:lnTo>
                  <a:pt x="0" y="5104835"/>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grpSp>
        <p:nvGrpSpPr>
          <p:cNvPr name="Group 21" id="21"/>
          <p:cNvGrpSpPr/>
          <p:nvPr/>
        </p:nvGrpSpPr>
        <p:grpSpPr>
          <a:xfrm rot="0">
            <a:off x="945413" y="5235392"/>
            <a:ext cx="3893863" cy="3893863"/>
            <a:chOff x="0" y="0"/>
            <a:chExt cx="7620000" cy="7620000"/>
          </a:xfrm>
        </p:grpSpPr>
        <p:sp>
          <p:nvSpPr>
            <p:cNvPr name="Freeform 22" id="22"/>
            <p:cNvSpPr/>
            <p:nvPr/>
          </p:nvSpPr>
          <p:spPr>
            <a:xfrm flipH="false" flipV="false" rot="0">
              <a:off x="0" y="0"/>
              <a:ext cx="7620000" cy="7620000"/>
            </a:xfrm>
            <a:custGeom>
              <a:avLst/>
              <a:gdLst/>
              <a:ahLst/>
              <a:cxnLst/>
              <a:rect r="r" b="b" t="t" l="l"/>
              <a:pathLst>
                <a:path h="7620000" w="7620000">
                  <a:moveTo>
                    <a:pt x="6826250" y="0"/>
                  </a:moveTo>
                  <a:lnTo>
                    <a:pt x="793750" y="0"/>
                  </a:lnTo>
                  <a:cubicBezTo>
                    <a:pt x="355600" y="0"/>
                    <a:pt x="0" y="355600"/>
                    <a:pt x="0" y="793750"/>
                  </a:cubicBezTo>
                  <a:lnTo>
                    <a:pt x="0" y="7620000"/>
                  </a:lnTo>
                  <a:lnTo>
                    <a:pt x="6826250" y="7620000"/>
                  </a:lnTo>
                  <a:cubicBezTo>
                    <a:pt x="7264400" y="7620000"/>
                    <a:pt x="7620000" y="7264400"/>
                    <a:pt x="7620000" y="6826250"/>
                  </a:cubicBezTo>
                  <a:lnTo>
                    <a:pt x="7620000" y="0"/>
                  </a:lnTo>
                  <a:lnTo>
                    <a:pt x="6826250" y="0"/>
                  </a:lnTo>
                  <a:close/>
                </a:path>
              </a:pathLst>
            </a:custGeom>
            <a:blipFill>
              <a:blip r:embed="rId8"/>
              <a:stretch>
                <a:fillRect l="-25046" t="0" r="-25046" b="0"/>
              </a:stretch>
            </a:blipFill>
          </p:spPr>
        </p:sp>
      </p:grpSp>
      <p:sp>
        <p:nvSpPr>
          <p:cNvPr name="TextBox 23" id="23"/>
          <p:cNvSpPr txBox="true"/>
          <p:nvPr/>
        </p:nvSpPr>
        <p:spPr>
          <a:xfrm rot="0">
            <a:off x="1023426" y="2907402"/>
            <a:ext cx="3815850" cy="786764"/>
          </a:xfrm>
          <a:prstGeom prst="rect">
            <a:avLst/>
          </a:prstGeom>
        </p:spPr>
        <p:txBody>
          <a:bodyPr anchor="t" rtlCol="false" tIns="0" lIns="0" bIns="0" rIns="0">
            <a:spAutoFit/>
          </a:bodyPr>
          <a:lstStyle/>
          <a:p>
            <a:pPr algn="ctr">
              <a:lnSpc>
                <a:spcPts val="5099"/>
              </a:lnSpc>
            </a:pPr>
            <a:r>
              <a:rPr lang="en-US" b="true" sz="5099" spc="-305" u="sng">
                <a:solidFill>
                  <a:srgbClr val="000000"/>
                </a:solidFill>
                <a:latin typeface="Gaegu Bold"/>
                <a:ea typeface="Gaegu Bold"/>
                <a:cs typeface="Gaegu Bold"/>
                <a:sym typeface="Gaegu Bold"/>
              </a:rPr>
              <a:t>Can</a:t>
            </a:r>
          </a:p>
        </p:txBody>
      </p:sp>
      <p:sp>
        <p:nvSpPr>
          <p:cNvPr name="TextBox 24" id="24"/>
          <p:cNvSpPr txBox="true"/>
          <p:nvPr/>
        </p:nvSpPr>
        <p:spPr>
          <a:xfrm rot="0">
            <a:off x="9417253" y="2907402"/>
            <a:ext cx="3664701" cy="786764"/>
          </a:xfrm>
          <a:prstGeom prst="rect">
            <a:avLst/>
          </a:prstGeom>
        </p:spPr>
        <p:txBody>
          <a:bodyPr anchor="t" rtlCol="false" tIns="0" lIns="0" bIns="0" rIns="0">
            <a:spAutoFit/>
          </a:bodyPr>
          <a:lstStyle/>
          <a:p>
            <a:pPr algn="ctr">
              <a:lnSpc>
                <a:spcPts val="5099"/>
              </a:lnSpc>
            </a:pPr>
            <a:r>
              <a:rPr lang="en-US" b="true" sz="5099" spc="-305" u="sng">
                <a:solidFill>
                  <a:srgbClr val="000000"/>
                </a:solidFill>
                <a:latin typeface="Gaegu Bold"/>
                <a:ea typeface="Gaegu Bold"/>
                <a:cs typeface="Gaegu Bold"/>
                <a:sym typeface="Gaegu Bold"/>
              </a:rPr>
              <a:t>Fire</a:t>
            </a:r>
          </a:p>
        </p:txBody>
      </p:sp>
      <p:sp>
        <p:nvSpPr>
          <p:cNvPr name="TextBox 25" id="25"/>
          <p:cNvSpPr txBox="true"/>
          <p:nvPr/>
        </p:nvSpPr>
        <p:spPr>
          <a:xfrm rot="0">
            <a:off x="5161112" y="2907402"/>
            <a:ext cx="4001874" cy="786764"/>
          </a:xfrm>
          <a:prstGeom prst="rect">
            <a:avLst/>
          </a:prstGeom>
        </p:spPr>
        <p:txBody>
          <a:bodyPr anchor="t" rtlCol="false" tIns="0" lIns="0" bIns="0" rIns="0">
            <a:spAutoFit/>
          </a:bodyPr>
          <a:lstStyle/>
          <a:p>
            <a:pPr algn="ctr">
              <a:lnSpc>
                <a:spcPts val="5099"/>
              </a:lnSpc>
            </a:pPr>
            <a:r>
              <a:rPr lang="en-US" b="true" sz="5099" spc="-305" u="sng">
                <a:solidFill>
                  <a:srgbClr val="000000"/>
                </a:solidFill>
                <a:latin typeface="Gaegu Bold"/>
                <a:ea typeface="Gaegu Bold"/>
                <a:cs typeface="Gaegu Bold"/>
                <a:sym typeface="Gaegu Bold"/>
              </a:rPr>
              <a:t>Organic Material</a:t>
            </a:r>
          </a:p>
        </p:txBody>
      </p:sp>
      <p:sp>
        <p:nvSpPr>
          <p:cNvPr name="TextBox 26" id="26"/>
          <p:cNvSpPr txBox="true"/>
          <p:nvPr/>
        </p:nvSpPr>
        <p:spPr>
          <a:xfrm rot="0">
            <a:off x="13081954" y="2907402"/>
            <a:ext cx="3554326" cy="786764"/>
          </a:xfrm>
          <a:prstGeom prst="rect">
            <a:avLst/>
          </a:prstGeom>
        </p:spPr>
        <p:txBody>
          <a:bodyPr anchor="t" rtlCol="false" tIns="0" lIns="0" bIns="0" rIns="0">
            <a:spAutoFit/>
          </a:bodyPr>
          <a:lstStyle/>
          <a:p>
            <a:pPr algn="ctr">
              <a:lnSpc>
                <a:spcPts val="5099"/>
              </a:lnSpc>
            </a:pPr>
            <a:r>
              <a:rPr lang="en-US" b="true" sz="5099" spc="-305" u="sng">
                <a:solidFill>
                  <a:srgbClr val="000000"/>
                </a:solidFill>
                <a:latin typeface="Gaegu Bold"/>
                <a:ea typeface="Gaegu Bold"/>
                <a:cs typeface="Gaegu Bold"/>
                <a:sym typeface="Gaegu Bold"/>
              </a:rPr>
              <a:t>Swamp Juice</a:t>
            </a:r>
          </a:p>
        </p:txBody>
      </p:sp>
      <p:grpSp>
        <p:nvGrpSpPr>
          <p:cNvPr name="Group 27" id="27"/>
          <p:cNvGrpSpPr/>
          <p:nvPr/>
        </p:nvGrpSpPr>
        <p:grpSpPr>
          <a:xfrm rot="0">
            <a:off x="5269124" y="5235392"/>
            <a:ext cx="3893863" cy="3893863"/>
            <a:chOff x="0" y="0"/>
            <a:chExt cx="7620000" cy="7620000"/>
          </a:xfrm>
        </p:grpSpPr>
        <p:sp>
          <p:nvSpPr>
            <p:cNvPr name="Freeform 28" id="28"/>
            <p:cNvSpPr/>
            <p:nvPr/>
          </p:nvSpPr>
          <p:spPr>
            <a:xfrm flipH="false" flipV="false" rot="0">
              <a:off x="0" y="0"/>
              <a:ext cx="7620000" cy="7620000"/>
            </a:xfrm>
            <a:custGeom>
              <a:avLst/>
              <a:gdLst/>
              <a:ahLst/>
              <a:cxnLst/>
              <a:rect r="r" b="b" t="t" l="l"/>
              <a:pathLst>
                <a:path h="7620000" w="7620000">
                  <a:moveTo>
                    <a:pt x="6826250" y="0"/>
                  </a:moveTo>
                  <a:lnTo>
                    <a:pt x="793750" y="0"/>
                  </a:lnTo>
                  <a:cubicBezTo>
                    <a:pt x="355600" y="0"/>
                    <a:pt x="0" y="355600"/>
                    <a:pt x="0" y="793750"/>
                  </a:cubicBezTo>
                  <a:lnTo>
                    <a:pt x="0" y="7620000"/>
                  </a:lnTo>
                  <a:lnTo>
                    <a:pt x="6826250" y="7620000"/>
                  </a:lnTo>
                  <a:cubicBezTo>
                    <a:pt x="7264400" y="7620000"/>
                    <a:pt x="7620000" y="7264400"/>
                    <a:pt x="7620000" y="6826250"/>
                  </a:cubicBezTo>
                  <a:lnTo>
                    <a:pt x="7620000" y="0"/>
                  </a:lnTo>
                  <a:lnTo>
                    <a:pt x="6826250" y="0"/>
                  </a:lnTo>
                  <a:close/>
                </a:path>
              </a:pathLst>
            </a:custGeom>
            <a:blipFill>
              <a:blip r:embed="rId9"/>
              <a:stretch>
                <a:fillRect l="-25046" t="0" r="-25046" b="0"/>
              </a:stretch>
            </a:blipFill>
          </p:spPr>
        </p:sp>
      </p:grpSp>
      <p:grpSp>
        <p:nvGrpSpPr>
          <p:cNvPr name="Group 29" id="29"/>
          <p:cNvGrpSpPr/>
          <p:nvPr/>
        </p:nvGrpSpPr>
        <p:grpSpPr>
          <a:xfrm rot="0">
            <a:off x="9513587" y="5281073"/>
            <a:ext cx="3893863" cy="3893863"/>
            <a:chOff x="0" y="0"/>
            <a:chExt cx="7620000" cy="7620000"/>
          </a:xfrm>
        </p:grpSpPr>
        <p:sp>
          <p:nvSpPr>
            <p:cNvPr name="Freeform 30" id="30"/>
            <p:cNvSpPr/>
            <p:nvPr/>
          </p:nvSpPr>
          <p:spPr>
            <a:xfrm flipH="false" flipV="false" rot="0">
              <a:off x="0" y="0"/>
              <a:ext cx="7620000" cy="7620000"/>
            </a:xfrm>
            <a:custGeom>
              <a:avLst/>
              <a:gdLst/>
              <a:ahLst/>
              <a:cxnLst/>
              <a:rect r="r" b="b" t="t" l="l"/>
              <a:pathLst>
                <a:path h="7620000" w="7620000">
                  <a:moveTo>
                    <a:pt x="6826250" y="0"/>
                  </a:moveTo>
                  <a:lnTo>
                    <a:pt x="793750" y="0"/>
                  </a:lnTo>
                  <a:cubicBezTo>
                    <a:pt x="355600" y="0"/>
                    <a:pt x="0" y="355600"/>
                    <a:pt x="0" y="793750"/>
                  </a:cubicBezTo>
                  <a:lnTo>
                    <a:pt x="0" y="7620000"/>
                  </a:lnTo>
                  <a:lnTo>
                    <a:pt x="6826250" y="7620000"/>
                  </a:lnTo>
                  <a:cubicBezTo>
                    <a:pt x="7264400" y="7620000"/>
                    <a:pt x="7620000" y="7264400"/>
                    <a:pt x="7620000" y="6826250"/>
                  </a:cubicBezTo>
                  <a:lnTo>
                    <a:pt x="7620000" y="0"/>
                  </a:lnTo>
                  <a:lnTo>
                    <a:pt x="6826250" y="0"/>
                  </a:lnTo>
                  <a:close/>
                </a:path>
              </a:pathLst>
            </a:custGeom>
            <a:blipFill>
              <a:blip r:embed="rId10"/>
              <a:stretch>
                <a:fillRect l="-24906" t="0" r="-24906" b="0"/>
              </a:stretch>
            </a:blipFill>
          </p:spPr>
        </p:sp>
      </p:grpSp>
      <p:grpSp>
        <p:nvGrpSpPr>
          <p:cNvPr name="Group 31" id="31"/>
          <p:cNvGrpSpPr/>
          <p:nvPr/>
        </p:nvGrpSpPr>
        <p:grpSpPr>
          <a:xfrm rot="0">
            <a:off x="13759875" y="5281073"/>
            <a:ext cx="3893863" cy="3893863"/>
            <a:chOff x="0" y="0"/>
            <a:chExt cx="7620000" cy="7620000"/>
          </a:xfrm>
        </p:grpSpPr>
        <p:sp>
          <p:nvSpPr>
            <p:cNvPr name="Freeform 32" id="32"/>
            <p:cNvSpPr/>
            <p:nvPr/>
          </p:nvSpPr>
          <p:spPr>
            <a:xfrm flipH="false" flipV="false" rot="0">
              <a:off x="0" y="0"/>
              <a:ext cx="7620000" cy="7620000"/>
            </a:xfrm>
            <a:custGeom>
              <a:avLst/>
              <a:gdLst/>
              <a:ahLst/>
              <a:cxnLst/>
              <a:rect r="r" b="b" t="t" l="l"/>
              <a:pathLst>
                <a:path h="7620000" w="7620000">
                  <a:moveTo>
                    <a:pt x="6826250" y="0"/>
                  </a:moveTo>
                  <a:lnTo>
                    <a:pt x="793750" y="0"/>
                  </a:lnTo>
                  <a:cubicBezTo>
                    <a:pt x="355600" y="0"/>
                    <a:pt x="0" y="355600"/>
                    <a:pt x="0" y="793750"/>
                  </a:cubicBezTo>
                  <a:lnTo>
                    <a:pt x="0" y="7620000"/>
                  </a:lnTo>
                  <a:lnTo>
                    <a:pt x="6826250" y="7620000"/>
                  </a:lnTo>
                  <a:cubicBezTo>
                    <a:pt x="7264400" y="7620000"/>
                    <a:pt x="7620000" y="7264400"/>
                    <a:pt x="7620000" y="6826250"/>
                  </a:cubicBezTo>
                  <a:lnTo>
                    <a:pt x="7620000" y="0"/>
                  </a:lnTo>
                  <a:lnTo>
                    <a:pt x="6826250" y="0"/>
                  </a:lnTo>
                  <a:close/>
                </a:path>
              </a:pathLst>
            </a:custGeom>
            <a:blipFill>
              <a:blip r:embed="rId11"/>
              <a:stretch>
                <a:fillRect l="-25046" t="0" r="-25046" b="0"/>
              </a:stretch>
            </a:blipFill>
          </p:spPr>
        </p:sp>
      </p:grpSp>
    </p:spTree>
  </p:cSld>
  <p:clrMapOvr>
    <a:masterClrMapping/>
  </p:clrMapOvr>
</p:sld>
</file>

<file path=ppt/slides/slide16.xml><?xml version="1.0" encoding="utf-8"?>
<p:sld xmlns:p="http://schemas.openxmlformats.org/presentationml/2006/main" xmlns:a="http://schemas.openxmlformats.org/drawingml/2006/main" xmlns:r="http://schemas.openxmlformats.org/officeDocument/2006/relationships">
  <p:cSld>
    <p:bg>
      <p:bgPr>
        <a:solidFill>
          <a:srgbClr val="FFF7F3"/>
        </a:solidFill>
      </p:bgPr>
    </p:bg>
    <p:spTree>
      <p:nvGrpSpPr>
        <p:cNvPr id="1" name=""/>
        <p:cNvGrpSpPr/>
        <p:nvPr/>
      </p:nvGrpSpPr>
      <p:grpSpPr>
        <a:xfrm>
          <a:off x="0" y="0"/>
          <a:ext cx="0" cy="0"/>
          <a:chOff x="0" y="0"/>
          <a:chExt cx="0" cy="0"/>
        </a:xfrm>
      </p:grpSpPr>
      <p:sp>
        <p:nvSpPr>
          <p:cNvPr name="Freeform 2" id="2"/>
          <p:cNvSpPr/>
          <p:nvPr/>
        </p:nvSpPr>
        <p:spPr>
          <a:xfrm flipH="false" flipV="false" rot="5400000">
            <a:off x="3925677" y="6541955"/>
            <a:ext cx="16230600" cy="689801"/>
          </a:xfrm>
          <a:custGeom>
            <a:avLst/>
            <a:gdLst/>
            <a:ahLst/>
            <a:cxnLst/>
            <a:rect r="r" b="b" t="t" l="l"/>
            <a:pathLst>
              <a:path h="689801" w="16230600">
                <a:moveTo>
                  <a:pt x="0" y="0"/>
                </a:moveTo>
                <a:lnTo>
                  <a:pt x="16230600" y="0"/>
                </a:lnTo>
                <a:lnTo>
                  <a:pt x="16230600" y="689800"/>
                </a:lnTo>
                <a:lnTo>
                  <a:pt x="0" y="689800"/>
                </a:lnTo>
                <a:lnTo>
                  <a:pt x="0" y="0"/>
                </a:lnTo>
                <a:close/>
              </a:path>
            </a:pathLst>
          </a:custGeom>
          <a:blipFill>
            <a:blip r:embed="rId2">
              <a:alphaModFix amt="80000"/>
            </a:blip>
            <a:stretch>
              <a:fillRect l="0" t="0" r="0" b="0"/>
            </a:stretch>
          </a:blipFill>
        </p:spPr>
      </p:sp>
      <p:grpSp>
        <p:nvGrpSpPr>
          <p:cNvPr name="Group 3" id="3"/>
          <p:cNvGrpSpPr/>
          <p:nvPr/>
        </p:nvGrpSpPr>
        <p:grpSpPr>
          <a:xfrm rot="0">
            <a:off x="12366828" y="0"/>
            <a:ext cx="5921172" cy="10287000"/>
            <a:chOff x="0" y="0"/>
            <a:chExt cx="7894896" cy="13716000"/>
          </a:xfrm>
        </p:grpSpPr>
        <p:pic>
          <p:nvPicPr>
            <p:cNvPr name="Picture 4" id="4"/>
            <p:cNvPicPr>
              <a:picLocks noChangeAspect="true"/>
            </p:cNvPicPr>
            <p:nvPr/>
          </p:nvPicPr>
          <p:blipFill>
            <a:blip r:embed="rId3"/>
            <a:srcRect l="46451" t="0" r="15198" b="0"/>
            <a:stretch>
              <a:fillRect/>
            </a:stretch>
          </p:blipFill>
          <p:spPr>
            <a:xfrm flipH="false" flipV="false">
              <a:off x="0" y="0"/>
              <a:ext cx="7894896" cy="13716000"/>
            </a:xfrm>
            <a:prstGeom prst="rect">
              <a:avLst/>
            </a:prstGeom>
          </p:spPr>
        </p:pic>
      </p:grpSp>
      <p:sp>
        <p:nvSpPr>
          <p:cNvPr name="TextBox 5" id="5"/>
          <p:cNvSpPr txBox="true"/>
          <p:nvPr/>
        </p:nvSpPr>
        <p:spPr>
          <a:xfrm rot="0">
            <a:off x="1663649" y="891565"/>
            <a:ext cx="9200044" cy="3171834"/>
          </a:xfrm>
          <a:prstGeom prst="rect">
            <a:avLst/>
          </a:prstGeom>
        </p:spPr>
        <p:txBody>
          <a:bodyPr anchor="t" rtlCol="false" tIns="0" lIns="0" bIns="0" rIns="0">
            <a:spAutoFit/>
          </a:bodyPr>
          <a:lstStyle/>
          <a:p>
            <a:pPr algn="l">
              <a:lnSpc>
                <a:spcPts val="8100"/>
              </a:lnSpc>
            </a:pPr>
            <a:r>
              <a:rPr lang="en-US" sz="9000">
                <a:solidFill>
                  <a:srgbClr val="537856"/>
                </a:solidFill>
                <a:latin typeface="Open Sans Extra Bold"/>
                <a:ea typeface="Open Sans Extra Bold"/>
                <a:cs typeface="Open Sans Extra Bold"/>
                <a:sym typeface="Open Sans Extra Bold"/>
              </a:rPr>
              <a:t>WHERE</a:t>
            </a:r>
          </a:p>
          <a:p>
            <a:pPr algn="l">
              <a:lnSpc>
                <a:spcPts val="8100"/>
              </a:lnSpc>
            </a:pPr>
            <a:r>
              <a:rPr lang="en-US" sz="9000">
                <a:solidFill>
                  <a:srgbClr val="537856"/>
                </a:solidFill>
                <a:latin typeface="Open Sans Extra Bold"/>
                <a:ea typeface="Open Sans Extra Bold"/>
                <a:cs typeface="Open Sans Extra Bold"/>
                <a:sym typeface="Open Sans Extra Bold"/>
              </a:rPr>
              <a:t>TO CONTINUE LEARNING</a:t>
            </a:r>
          </a:p>
        </p:txBody>
      </p:sp>
      <p:sp>
        <p:nvSpPr>
          <p:cNvPr name="Freeform 6" id="6"/>
          <p:cNvSpPr/>
          <p:nvPr/>
        </p:nvSpPr>
        <p:spPr>
          <a:xfrm flipH="false" flipV="false" rot="-95410">
            <a:off x="1048000" y="458701"/>
            <a:ext cx="5548221" cy="1467967"/>
          </a:xfrm>
          <a:custGeom>
            <a:avLst/>
            <a:gdLst/>
            <a:ahLst/>
            <a:cxnLst/>
            <a:rect r="r" b="b" t="t" l="l"/>
            <a:pathLst>
              <a:path h="1467967" w="5548221">
                <a:moveTo>
                  <a:pt x="0" y="0"/>
                </a:moveTo>
                <a:lnTo>
                  <a:pt x="5548221" y="0"/>
                </a:lnTo>
                <a:lnTo>
                  <a:pt x="5548221" y="1467967"/>
                </a:lnTo>
                <a:lnTo>
                  <a:pt x="0" y="1467967"/>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7" id="7"/>
          <p:cNvSpPr/>
          <p:nvPr/>
        </p:nvSpPr>
        <p:spPr>
          <a:xfrm flipH="false" flipV="false" rot="0">
            <a:off x="750075" y="7153237"/>
            <a:ext cx="3188000" cy="2657995"/>
          </a:xfrm>
          <a:custGeom>
            <a:avLst/>
            <a:gdLst/>
            <a:ahLst/>
            <a:cxnLst/>
            <a:rect r="r" b="b" t="t" l="l"/>
            <a:pathLst>
              <a:path h="2657995" w="3188000">
                <a:moveTo>
                  <a:pt x="0" y="0"/>
                </a:moveTo>
                <a:lnTo>
                  <a:pt x="3188001" y="0"/>
                </a:lnTo>
                <a:lnTo>
                  <a:pt x="3188001" y="2657995"/>
                </a:lnTo>
                <a:lnTo>
                  <a:pt x="0" y="2657995"/>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8" id="8"/>
          <p:cNvSpPr/>
          <p:nvPr/>
        </p:nvSpPr>
        <p:spPr>
          <a:xfrm flipH="false" flipV="false" rot="0">
            <a:off x="7850993" y="3678416"/>
            <a:ext cx="3525014" cy="2930168"/>
          </a:xfrm>
          <a:custGeom>
            <a:avLst/>
            <a:gdLst/>
            <a:ahLst/>
            <a:cxnLst/>
            <a:rect r="r" b="b" t="t" l="l"/>
            <a:pathLst>
              <a:path h="2930168" w="3525014">
                <a:moveTo>
                  <a:pt x="0" y="0"/>
                </a:moveTo>
                <a:lnTo>
                  <a:pt x="3525014" y="0"/>
                </a:lnTo>
                <a:lnTo>
                  <a:pt x="3525014" y="2930168"/>
                </a:lnTo>
                <a:lnTo>
                  <a:pt x="0" y="2930168"/>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TextBox 9" id="9"/>
          <p:cNvSpPr txBox="true"/>
          <p:nvPr/>
        </p:nvSpPr>
        <p:spPr>
          <a:xfrm rot="0">
            <a:off x="349999" y="4334953"/>
            <a:ext cx="6944223" cy="2818284"/>
          </a:xfrm>
          <a:prstGeom prst="rect">
            <a:avLst/>
          </a:prstGeom>
        </p:spPr>
        <p:txBody>
          <a:bodyPr anchor="t" rtlCol="false" tIns="0" lIns="0" bIns="0" rIns="0">
            <a:spAutoFit/>
          </a:bodyPr>
          <a:lstStyle/>
          <a:p>
            <a:pPr algn="l">
              <a:lnSpc>
                <a:spcPts val="2807"/>
              </a:lnSpc>
            </a:pPr>
            <a:r>
              <a:rPr lang="en-US" sz="2339" spc="70" b="true">
                <a:solidFill>
                  <a:srgbClr val="1B1B1B"/>
                </a:solidFill>
                <a:latin typeface="Open Sans Bold"/>
                <a:ea typeface="Open Sans Bold"/>
                <a:cs typeface="Open Sans Bold"/>
                <a:sym typeface="Open Sans Bold"/>
              </a:rPr>
              <a:t>Local Gardening Clubs</a:t>
            </a:r>
            <a:r>
              <a:rPr lang="en-US" sz="2339" spc="70">
                <a:solidFill>
                  <a:srgbClr val="1B1B1B"/>
                </a:solidFill>
                <a:latin typeface="Open Sans"/>
                <a:ea typeface="Open Sans"/>
                <a:cs typeface="Open Sans"/>
                <a:sym typeface="Open Sans"/>
              </a:rPr>
              <a:t>: These clubs are like gold mines of knowledge and experience. You get to connect with folks who've been tilling and toiling, and who know the local soil and climate like the back of their hand. Plus, it's a wonderful way to build friendships rooted in a shared love for gardening.</a:t>
            </a:r>
          </a:p>
          <a:p>
            <a:pPr algn="l">
              <a:lnSpc>
                <a:spcPts val="2807"/>
              </a:lnSpc>
            </a:pPr>
          </a:p>
        </p:txBody>
      </p:sp>
      <p:sp>
        <p:nvSpPr>
          <p:cNvPr name="TextBox 10" id="10"/>
          <p:cNvSpPr txBox="true"/>
          <p:nvPr/>
        </p:nvSpPr>
        <p:spPr>
          <a:xfrm rot="0">
            <a:off x="4775428" y="6886855"/>
            <a:ext cx="7265550" cy="3524250"/>
          </a:xfrm>
          <a:prstGeom prst="rect">
            <a:avLst/>
          </a:prstGeom>
        </p:spPr>
        <p:txBody>
          <a:bodyPr anchor="t" rtlCol="false" tIns="0" lIns="0" bIns="0" rIns="0">
            <a:spAutoFit/>
          </a:bodyPr>
          <a:lstStyle/>
          <a:p>
            <a:pPr algn="l">
              <a:lnSpc>
                <a:spcPts val="2819"/>
              </a:lnSpc>
            </a:pPr>
            <a:r>
              <a:rPr lang="en-US" sz="2349" spc="70" b="true">
                <a:solidFill>
                  <a:srgbClr val="1B1B1B"/>
                </a:solidFill>
                <a:latin typeface="Open Sans Bold"/>
                <a:ea typeface="Open Sans Bold"/>
                <a:cs typeface="Open Sans Bold"/>
                <a:sym typeface="Open Sans Bold"/>
              </a:rPr>
              <a:t>Online Forums and Groups: </a:t>
            </a:r>
            <a:r>
              <a:rPr lang="en-US" sz="2349" spc="70">
                <a:solidFill>
                  <a:srgbClr val="1B1B1B"/>
                </a:solidFill>
                <a:latin typeface="Open Sans"/>
                <a:ea typeface="Open Sans"/>
                <a:cs typeface="Open Sans"/>
                <a:sym typeface="Open Sans"/>
              </a:rPr>
              <a:t>These virtual communities are amazing for getting speedy answers to your gardening queries, sharing the joys of your garden's progress, and even finding humor in the occasional hiccups. It's a space where you can feel connected with fellow garden enthusiasts from all over the globe, regardless of where you are</a:t>
            </a:r>
          </a:p>
          <a:p>
            <a:pPr algn="l">
              <a:lnSpc>
                <a:spcPts val="2819"/>
              </a:lnSpc>
            </a:pPr>
          </a:p>
          <a:p>
            <a:pPr algn="l">
              <a:lnSpc>
                <a:spcPts val="2819"/>
              </a:lnSpc>
            </a:pPr>
          </a:p>
        </p:txBody>
      </p:sp>
    </p:spTree>
  </p:cSld>
  <p:clrMapOvr>
    <a:masterClrMapping/>
  </p:clrMapOvr>
</p:sld>
</file>

<file path=ppt/slides/slide1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222" r="0" b="-9222"/>
            </a:stretch>
          </a:blipFill>
        </p:spPr>
      </p:sp>
      <p:sp>
        <p:nvSpPr>
          <p:cNvPr name="Freeform 3" id="3"/>
          <p:cNvSpPr/>
          <p:nvPr/>
        </p:nvSpPr>
        <p:spPr>
          <a:xfrm flipH="false" flipV="false" rot="0">
            <a:off x="5127942" y="1397794"/>
            <a:ext cx="9182259" cy="8229600"/>
          </a:xfrm>
          <a:custGeom>
            <a:avLst/>
            <a:gdLst/>
            <a:ahLst/>
            <a:cxnLst/>
            <a:rect r="r" b="b" t="t" l="l"/>
            <a:pathLst>
              <a:path h="8229600" w="9182259">
                <a:moveTo>
                  <a:pt x="0" y="0"/>
                </a:moveTo>
                <a:lnTo>
                  <a:pt x="9182260" y="0"/>
                </a:lnTo>
                <a:lnTo>
                  <a:pt x="9182260" y="8229600"/>
                </a:lnTo>
                <a:lnTo>
                  <a:pt x="0" y="8229600"/>
                </a:lnTo>
                <a:lnTo>
                  <a:pt x="0" y="0"/>
                </a:lnTo>
                <a:close/>
              </a:path>
            </a:pathLst>
          </a:custGeom>
          <a:blipFill>
            <a:blip r:embed="rId3"/>
            <a:stretch>
              <a:fillRect l="0" t="0" r="0" b="0"/>
            </a:stretch>
          </a:blipFill>
        </p:spPr>
      </p:sp>
      <p:grpSp>
        <p:nvGrpSpPr>
          <p:cNvPr name="Group 4" id="4"/>
          <p:cNvGrpSpPr/>
          <p:nvPr/>
        </p:nvGrpSpPr>
        <p:grpSpPr>
          <a:xfrm rot="0">
            <a:off x="5612606" y="1729978"/>
            <a:ext cx="7329487" cy="1125141"/>
            <a:chOff x="0" y="0"/>
            <a:chExt cx="1930400" cy="296333"/>
          </a:xfrm>
        </p:grpSpPr>
        <p:sp>
          <p:nvSpPr>
            <p:cNvPr name="Freeform 5" id="5"/>
            <p:cNvSpPr/>
            <p:nvPr/>
          </p:nvSpPr>
          <p:spPr>
            <a:xfrm flipH="false" flipV="false" rot="0">
              <a:off x="0" y="0"/>
              <a:ext cx="1930400" cy="296333"/>
            </a:xfrm>
            <a:custGeom>
              <a:avLst/>
              <a:gdLst/>
              <a:ahLst/>
              <a:cxnLst/>
              <a:rect r="r" b="b" t="t" l="l"/>
              <a:pathLst>
                <a:path h="296333" w="1930400">
                  <a:moveTo>
                    <a:pt x="0" y="0"/>
                  </a:moveTo>
                  <a:lnTo>
                    <a:pt x="1930400" y="0"/>
                  </a:lnTo>
                  <a:lnTo>
                    <a:pt x="1930400" y="296333"/>
                  </a:lnTo>
                  <a:lnTo>
                    <a:pt x="0" y="296333"/>
                  </a:lnTo>
                  <a:close/>
                </a:path>
              </a:pathLst>
            </a:custGeom>
            <a:solidFill>
              <a:srgbClr val="B3D6B5"/>
            </a:solidFill>
          </p:spPr>
        </p:sp>
        <p:sp>
          <p:nvSpPr>
            <p:cNvPr name="TextBox 6" id="6"/>
            <p:cNvSpPr txBox="true"/>
            <p:nvPr/>
          </p:nvSpPr>
          <p:spPr>
            <a:xfrm>
              <a:off x="0" y="-9525"/>
              <a:ext cx="1930400" cy="305858"/>
            </a:xfrm>
            <a:prstGeom prst="rect">
              <a:avLst/>
            </a:prstGeom>
          </p:spPr>
          <p:txBody>
            <a:bodyPr anchor="ctr" rtlCol="false" tIns="50800" lIns="50800" bIns="50800" rIns="50800"/>
            <a:lstStyle/>
            <a:p>
              <a:pPr algn="ctr">
                <a:lnSpc>
                  <a:spcPts val="3000"/>
                </a:lnSpc>
              </a:pPr>
            </a:p>
          </p:txBody>
        </p:sp>
      </p:grpSp>
      <p:sp>
        <p:nvSpPr>
          <p:cNvPr name="TextBox 7" id="7"/>
          <p:cNvSpPr txBox="true"/>
          <p:nvPr/>
        </p:nvSpPr>
        <p:spPr>
          <a:xfrm rot="0">
            <a:off x="5574506" y="3542507"/>
            <a:ext cx="7367587" cy="3854448"/>
          </a:xfrm>
          <a:prstGeom prst="rect">
            <a:avLst/>
          </a:prstGeom>
        </p:spPr>
        <p:txBody>
          <a:bodyPr anchor="t" rtlCol="false" tIns="0" lIns="0" bIns="0" rIns="0">
            <a:spAutoFit/>
          </a:bodyPr>
          <a:lstStyle/>
          <a:p>
            <a:pPr algn="ctr">
              <a:lnSpc>
                <a:spcPts val="3520"/>
              </a:lnSpc>
            </a:pPr>
            <a:r>
              <a:rPr lang="en-US" sz="2200" b="true">
                <a:solidFill>
                  <a:srgbClr val="1B1B1B"/>
                </a:solidFill>
                <a:latin typeface="Open Sans Bold"/>
                <a:ea typeface="Open Sans Bold"/>
                <a:cs typeface="Open Sans Bold"/>
                <a:sym typeface="Open Sans Bold"/>
              </a:rPr>
              <a:t>Sustainable Garden Series</a:t>
            </a:r>
            <a:r>
              <a:rPr lang="en-US" sz="2200">
                <a:solidFill>
                  <a:srgbClr val="1B1B1B"/>
                </a:solidFill>
                <a:latin typeface="Open Sans"/>
                <a:ea typeface="Open Sans"/>
                <a:cs typeface="Open Sans"/>
                <a:sym typeface="Open Sans"/>
              </a:rPr>
              <a:t> at Craft Memorial Library: And here's something special for you – I personally teach classes once a month at the Craft Memorial Library in Bluefield, WV, as part of the Sustainable Garden Series. It's a fantastic opportunity to learn, share, and grow together in our understanding of sustainable gardening practices.</a:t>
            </a:r>
          </a:p>
          <a:p>
            <a:pPr algn="ctr">
              <a:lnSpc>
                <a:spcPts val="6880"/>
              </a:lnSpc>
            </a:pPr>
          </a:p>
        </p:txBody>
      </p:sp>
      <p:sp>
        <p:nvSpPr>
          <p:cNvPr name="TextBox 8" id="8"/>
          <p:cNvSpPr txBox="true"/>
          <p:nvPr/>
        </p:nvSpPr>
        <p:spPr>
          <a:xfrm rot="0">
            <a:off x="6488066" y="2063949"/>
            <a:ext cx="5540469" cy="457200"/>
          </a:xfrm>
          <a:prstGeom prst="rect">
            <a:avLst/>
          </a:prstGeom>
        </p:spPr>
        <p:txBody>
          <a:bodyPr anchor="t" rtlCol="false" tIns="0" lIns="0" bIns="0" rIns="0">
            <a:spAutoFit/>
          </a:bodyPr>
          <a:lstStyle/>
          <a:p>
            <a:pPr algn="ctr">
              <a:lnSpc>
                <a:spcPts val="3600"/>
              </a:lnSpc>
            </a:pPr>
            <a:r>
              <a:rPr lang="en-US" b="true" sz="3000" spc="600">
                <a:solidFill>
                  <a:srgbClr val="1B1B1B"/>
                </a:solidFill>
                <a:latin typeface="Open Sans Bold"/>
                <a:ea typeface="Open Sans Bold"/>
                <a:cs typeface="Open Sans Bold"/>
                <a:sym typeface="Open Sans Bold"/>
              </a:rPr>
              <a:t>xDoc’s  IRL Class</a:t>
            </a:r>
          </a:p>
        </p:txBody>
      </p:sp>
      <p:sp>
        <p:nvSpPr>
          <p:cNvPr name="TextBox 9" id="9"/>
          <p:cNvSpPr txBox="true"/>
          <p:nvPr/>
        </p:nvSpPr>
        <p:spPr>
          <a:xfrm rot="0">
            <a:off x="7178679" y="7706646"/>
            <a:ext cx="4159242" cy="466725"/>
          </a:xfrm>
          <a:prstGeom prst="rect">
            <a:avLst/>
          </a:prstGeom>
        </p:spPr>
        <p:txBody>
          <a:bodyPr anchor="t" rtlCol="false" tIns="0" lIns="0" bIns="0" rIns="0">
            <a:spAutoFit/>
          </a:bodyPr>
          <a:lstStyle/>
          <a:p>
            <a:pPr algn="ctr">
              <a:lnSpc>
                <a:spcPts val="3720"/>
              </a:lnSpc>
            </a:pPr>
            <a:r>
              <a:rPr lang="en-US" sz="3100" spc="93">
                <a:solidFill>
                  <a:srgbClr val="1B1B1B"/>
                </a:solidFill>
                <a:latin typeface="Open Sans"/>
                <a:ea typeface="Open Sans"/>
                <a:cs typeface="Open Sans"/>
                <a:sym typeface="Open Sans"/>
              </a:rPr>
              <a:t>mavisfarmacy.com</a:t>
            </a:r>
          </a:p>
        </p:txBody>
      </p:sp>
    </p:spTree>
  </p:cSld>
  <p:clrMapOvr>
    <a:masterClrMapping/>
  </p:clrMapOvr>
</p:sld>
</file>

<file path=ppt/slides/slide1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68518" r="0" b="-68518"/>
            </a:stretch>
          </a:blipFill>
        </p:spPr>
      </p:sp>
      <p:sp>
        <p:nvSpPr>
          <p:cNvPr name="Freeform 3" id="3"/>
          <p:cNvSpPr/>
          <p:nvPr/>
        </p:nvSpPr>
        <p:spPr>
          <a:xfrm flipH="false" flipV="false" rot="0">
            <a:off x="335803" y="466130"/>
            <a:ext cx="10647063" cy="9542430"/>
          </a:xfrm>
          <a:custGeom>
            <a:avLst/>
            <a:gdLst/>
            <a:ahLst/>
            <a:cxnLst/>
            <a:rect r="r" b="b" t="t" l="l"/>
            <a:pathLst>
              <a:path h="9542430" w="10647063">
                <a:moveTo>
                  <a:pt x="0" y="0"/>
                </a:moveTo>
                <a:lnTo>
                  <a:pt x="10647063" y="0"/>
                </a:lnTo>
                <a:lnTo>
                  <a:pt x="10647063" y="9542429"/>
                </a:lnTo>
                <a:lnTo>
                  <a:pt x="0" y="9542429"/>
                </a:lnTo>
                <a:lnTo>
                  <a:pt x="0" y="0"/>
                </a:lnTo>
                <a:close/>
              </a:path>
            </a:pathLst>
          </a:custGeom>
          <a:blipFill>
            <a:blip r:embed="rId3"/>
            <a:stretch>
              <a:fillRect l="0" t="0" r="0" b="0"/>
            </a:stretch>
          </a:blipFill>
        </p:spPr>
      </p:sp>
      <p:grpSp>
        <p:nvGrpSpPr>
          <p:cNvPr name="Group 4" id="4"/>
          <p:cNvGrpSpPr/>
          <p:nvPr/>
        </p:nvGrpSpPr>
        <p:grpSpPr>
          <a:xfrm rot="0">
            <a:off x="1202276" y="694730"/>
            <a:ext cx="7329487" cy="1125141"/>
            <a:chOff x="0" y="0"/>
            <a:chExt cx="1930400" cy="296333"/>
          </a:xfrm>
        </p:grpSpPr>
        <p:sp>
          <p:nvSpPr>
            <p:cNvPr name="Freeform 5" id="5"/>
            <p:cNvSpPr/>
            <p:nvPr/>
          </p:nvSpPr>
          <p:spPr>
            <a:xfrm flipH="false" flipV="false" rot="0">
              <a:off x="0" y="0"/>
              <a:ext cx="1930400" cy="296333"/>
            </a:xfrm>
            <a:custGeom>
              <a:avLst/>
              <a:gdLst/>
              <a:ahLst/>
              <a:cxnLst/>
              <a:rect r="r" b="b" t="t" l="l"/>
              <a:pathLst>
                <a:path h="296333" w="1930400">
                  <a:moveTo>
                    <a:pt x="0" y="0"/>
                  </a:moveTo>
                  <a:lnTo>
                    <a:pt x="1930400" y="0"/>
                  </a:lnTo>
                  <a:lnTo>
                    <a:pt x="1930400" y="296333"/>
                  </a:lnTo>
                  <a:lnTo>
                    <a:pt x="0" y="296333"/>
                  </a:lnTo>
                  <a:close/>
                </a:path>
              </a:pathLst>
            </a:custGeom>
            <a:solidFill>
              <a:srgbClr val="B3D6B5"/>
            </a:solidFill>
          </p:spPr>
        </p:sp>
        <p:sp>
          <p:nvSpPr>
            <p:cNvPr name="TextBox 6" id="6"/>
            <p:cNvSpPr txBox="true"/>
            <p:nvPr/>
          </p:nvSpPr>
          <p:spPr>
            <a:xfrm>
              <a:off x="0" y="-9525"/>
              <a:ext cx="1930400" cy="305858"/>
            </a:xfrm>
            <a:prstGeom prst="rect">
              <a:avLst/>
            </a:prstGeom>
          </p:spPr>
          <p:txBody>
            <a:bodyPr anchor="ctr" rtlCol="false" tIns="50800" lIns="50800" bIns="50800" rIns="50800"/>
            <a:lstStyle/>
            <a:p>
              <a:pPr algn="ctr">
                <a:lnSpc>
                  <a:spcPts val="3000"/>
                </a:lnSpc>
              </a:pPr>
            </a:p>
          </p:txBody>
        </p:sp>
      </p:grpSp>
      <p:sp>
        <p:nvSpPr>
          <p:cNvPr name="TextBox 7" id="7"/>
          <p:cNvSpPr txBox="true"/>
          <p:nvPr/>
        </p:nvSpPr>
        <p:spPr>
          <a:xfrm rot="0">
            <a:off x="873300" y="1898652"/>
            <a:ext cx="8789255" cy="7359648"/>
          </a:xfrm>
          <a:prstGeom prst="rect">
            <a:avLst/>
          </a:prstGeom>
        </p:spPr>
        <p:txBody>
          <a:bodyPr anchor="t" rtlCol="false" tIns="0" lIns="0" bIns="0" rIns="0">
            <a:spAutoFit/>
          </a:bodyPr>
          <a:lstStyle/>
          <a:p>
            <a:pPr algn="ctr">
              <a:lnSpc>
                <a:spcPts val="3520"/>
              </a:lnSpc>
            </a:pPr>
            <a:r>
              <a:rPr lang="en-US" sz="2200" b="true">
                <a:solidFill>
                  <a:srgbClr val="1B1B1B"/>
                </a:solidFill>
                <a:latin typeface="Open Sans Bold"/>
                <a:ea typeface="Open Sans Bold"/>
                <a:cs typeface="Open Sans Bold"/>
                <a:sym typeface="Open Sans Bold"/>
              </a:rPr>
              <a:t>Tailored Learning Experience</a:t>
            </a:r>
            <a:r>
              <a:rPr lang="en-US" sz="2200">
                <a:solidFill>
                  <a:srgbClr val="1B1B1B"/>
                </a:solidFill>
                <a:latin typeface="Open Sans"/>
                <a:ea typeface="Open Sans"/>
                <a:cs typeface="Open Sans"/>
                <a:sym typeface="Open Sans"/>
              </a:rPr>
              <a:t>: Alongside the lively discussions on our Discord channel, I also offer private gardening lessons online. These sessions are designed to cater specifically to your gardening interests and challenges. Whether you're a beginner needing foundational advice or an experienced gardener facing unique obstacles, these lessons provide personalized guidance to ensure your garden thrives.</a:t>
            </a:r>
          </a:p>
          <a:p>
            <a:pPr algn="ctr">
              <a:lnSpc>
                <a:spcPts val="3520"/>
              </a:lnSpc>
            </a:pPr>
          </a:p>
          <a:p>
            <a:pPr algn="ctr">
              <a:lnSpc>
                <a:spcPts val="3520"/>
              </a:lnSpc>
            </a:pPr>
            <a:r>
              <a:rPr lang="en-US" sz="2200" b="true">
                <a:solidFill>
                  <a:srgbClr val="1B1B1B"/>
                </a:solidFill>
                <a:latin typeface="Open Sans Bold"/>
                <a:ea typeface="Open Sans Bold"/>
                <a:cs typeface="Open Sans Bold"/>
                <a:sym typeface="Open Sans Bold"/>
              </a:rPr>
              <a:t>Get in Touch for Customized Guidance</a:t>
            </a:r>
            <a:r>
              <a:rPr lang="en-US" sz="2200">
                <a:solidFill>
                  <a:srgbClr val="1B1B1B"/>
                </a:solidFill>
                <a:latin typeface="Open Sans"/>
                <a:ea typeface="Open Sans"/>
                <a:cs typeface="Open Sans"/>
                <a:sym typeface="Open Sans"/>
              </a:rPr>
              <a:t>: Interested in taking your gardening skills to the next level with some personalized coaching? Feel free to reach out to me at </a:t>
            </a:r>
            <a:r>
              <a:rPr lang="en-US" sz="2200" u="sng">
                <a:solidFill>
                  <a:srgbClr val="1B1B1B"/>
                </a:solidFill>
                <a:latin typeface="Open Sans"/>
                <a:ea typeface="Open Sans"/>
                <a:cs typeface="Open Sans"/>
                <a:sym typeface="Open Sans"/>
                <a:hlinkClick r:id="rId4" tooltip="http://MavisFarmacy@gmail.com"/>
              </a:rPr>
              <a:t>MavisFarmacy@gmail.com</a:t>
            </a:r>
            <a:r>
              <a:rPr lang="en-US" sz="2200">
                <a:solidFill>
                  <a:srgbClr val="1B1B1B"/>
                </a:solidFill>
                <a:latin typeface="Open Sans"/>
                <a:ea typeface="Open Sans"/>
                <a:cs typeface="Open Sans"/>
                <a:sym typeface="Open Sans"/>
              </a:rPr>
              <a:t>. I'll be more than happy to work with you one-on-one, helping you navigate the joys and challenges of gardening in a way that’s customized just for you.</a:t>
            </a:r>
          </a:p>
          <a:p>
            <a:pPr algn="ctr">
              <a:lnSpc>
                <a:spcPts val="3520"/>
              </a:lnSpc>
            </a:pPr>
          </a:p>
          <a:p>
            <a:pPr algn="ctr">
              <a:lnSpc>
                <a:spcPts val="6880"/>
              </a:lnSpc>
            </a:pPr>
          </a:p>
        </p:txBody>
      </p:sp>
      <p:sp>
        <p:nvSpPr>
          <p:cNvPr name="TextBox 8" id="8"/>
          <p:cNvSpPr txBox="true"/>
          <p:nvPr/>
        </p:nvSpPr>
        <p:spPr>
          <a:xfrm rot="0">
            <a:off x="1808986" y="1028700"/>
            <a:ext cx="5540469" cy="457200"/>
          </a:xfrm>
          <a:prstGeom prst="rect">
            <a:avLst/>
          </a:prstGeom>
        </p:spPr>
        <p:txBody>
          <a:bodyPr anchor="t" rtlCol="false" tIns="0" lIns="0" bIns="0" rIns="0">
            <a:spAutoFit/>
          </a:bodyPr>
          <a:lstStyle/>
          <a:p>
            <a:pPr algn="ctr">
              <a:lnSpc>
                <a:spcPts val="3600"/>
              </a:lnSpc>
            </a:pPr>
            <a:r>
              <a:rPr lang="en-US" b="true" sz="3000" spc="600">
                <a:solidFill>
                  <a:srgbClr val="1B1B1B"/>
                </a:solidFill>
                <a:latin typeface="Open Sans Bold"/>
                <a:ea typeface="Open Sans Bold"/>
                <a:cs typeface="Open Sans Bold"/>
                <a:sym typeface="Open Sans Bold"/>
              </a:rPr>
              <a:t>xDoc’s  Online Class</a:t>
            </a:r>
          </a:p>
        </p:txBody>
      </p:sp>
      <p:sp>
        <p:nvSpPr>
          <p:cNvPr name="TextBox 9" id="9"/>
          <p:cNvSpPr txBox="true"/>
          <p:nvPr/>
        </p:nvSpPr>
        <p:spPr>
          <a:xfrm rot="0">
            <a:off x="1897185" y="8321131"/>
            <a:ext cx="5364070" cy="466725"/>
          </a:xfrm>
          <a:prstGeom prst="rect">
            <a:avLst/>
          </a:prstGeom>
        </p:spPr>
        <p:txBody>
          <a:bodyPr anchor="t" rtlCol="false" tIns="0" lIns="0" bIns="0" rIns="0">
            <a:spAutoFit/>
          </a:bodyPr>
          <a:lstStyle/>
          <a:p>
            <a:pPr algn="ctr">
              <a:lnSpc>
                <a:spcPts val="3720"/>
              </a:lnSpc>
            </a:pPr>
            <a:r>
              <a:rPr lang="en-US" b="true" sz="3100" spc="93">
                <a:solidFill>
                  <a:srgbClr val="1B1B1B"/>
                </a:solidFill>
                <a:latin typeface="Open Sans Bold"/>
                <a:ea typeface="Open Sans Bold"/>
                <a:cs typeface="Open Sans Bold"/>
                <a:sym typeface="Open Sans Bold"/>
              </a:rPr>
              <a:t>www.mavisfarmacy.com</a:t>
            </a:r>
          </a:p>
        </p:txBody>
      </p:sp>
    </p:spTree>
  </p:cSld>
  <p:clrMapOvr>
    <a:masterClrMapping/>
  </p:clrMapOvr>
</p:sld>
</file>

<file path=ppt/slides/slide1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259" r="0" b="-9259"/>
            </a:stretch>
          </a:blipFill>
        </p:spPr>
      </p:sp>
      <p:sp>
        <p:nvSpPr>
          <p:cNvPr name="Freeform 3" id="3"/>
          <p:cNvSpPr/>
          <p:nvPr/>
        </p:nvSpPr>
        <p:spPr>
          <a:xfrm flipH="false" flipV="false" rot="-5492765">
            <a:off x="6865184" y="-1458515"/>
            <a:ext cx="5779808" cy="11943713"/>
          </a:xfrm>
          <a:custGeom>
            <a:avLst/>
            <a:gdLst/>
            <a:ahLst/>
            <a:cxnLst/>
            <a:rect r="r" b="b" t="t" l="l"/>
            <a:pathLst>
              <a:path h="11943713" w="5779808">
                <a:moveTo>
                  <a:pt x="0" y="0"/>
                </a:moveTo>
                <a:lnTo>
                  <a:pt x="5779808" y="0"/>
                </a:lnTo>
                <a:lnTo>
                  <a:pt x="5779808" y="11943713"/>
                </a:lnTo>
                <a:lnTo>
                  <a:pt x="0" y="11943713"/>
                </a:lnTo>
                <a:lnTo>
                  <a:pt x="0" y="0"/>
                </a:lnTo>
                <a:close/>
              </a:path>
            </a:pathLst>
          </a:custGeom>
          <a:blipFill>
            <a:blip r:embed="rId3"/>
            <a:stretch>
              <a:fillRect l="-44651" t="0" r="0" b="0"/>
            </a:stretch>
          </a:blipFill>
        </p:spPr>
      </p:sp>
      <p:sp>
        <p:nvSpPr>
          <p:cNvPr name="Freeform 4" id="4"/>
          <p:cNvSpPr/>
          <p:nvPr/>
        </p:nvSpPr>
        <p:spPr>
          <a:xfrm flipH="false" flipV="false" rot="-92765">
            <a:off x="7320251" y="1053257"/>
            <a:ext cx="3704768" cy="1169698"/>
          </a:xfrm>
          <a:custGeom>
            <a:avLst/>
            <a:gdLst/>
            <a:ahLst/>
            <a:cxnLst/>
            <a:rect r="r" b="b" t="t" l="l"/>
            <a:pathLst>
              <a:path h="1169698" w="3704768">
                <a:moveTo>
                  <a:pt x="0" y="0"/>
                </a:moveTo>
                <a:lnTo>
                  <a:pt x="3704768" y="0"/>
                </a:lnTo>
                <a:lnTo>
                  <a:pt x="3704768" y="1169698"/>
                </a:lnTo>
                <a:lnTo>
                  <a:pt x="0" y="1169698"/>
                </a:lnTo>
                <a:lnTo>
                  <a:pt x="0" y="0"/>
                </a:lnTo>
                <a:close/>
              </a:path>
            </a:pathLst>
          </a:custGeom>
          <a:blipFill>
            <a:blip r:embed="rId4"/>
            <a:stretch>
              <a:fillRect l="0" t="0" r="0" b="0"/>
            </a:stretch>
          </a:blipFill>
        </p:spPr>
      </p:sp>
      <p:sp>
        <p:nvSpPr>
          <p:cNvPr name="TextBox 5" id="5"/>
          <p:cNvSpPr txBox="true"/>
          <p:nvPr/>
        </p:nvSpPr>
        <p:spPr>
          <a:xfrm rot="-92765">
            <a:off x="4324192" y="4887525"/>
            <a:ext cx="9103531" cy="962667"/>
          </a:xfrm>
          <a:prstGeom prst="rect">
            <a:avLst/>
          </a:prstGeom>
        </p:spPr>
        <p:txBody>
          <a:bodyPr anchor="t" rtlCol="false" tIns="0" lIns="0" bIns="0" rIns="0">
            <a:spAutoFit/>
          </a:bodyPr>
          <a:lstStyle/>
          <a:p>
            <a:pPr algn="ctr">
              <a:lnSpc>
                <a:spcPts val="7480"/>
              </a:lnSpc>
            </a:pPr>
            <a:r>
              <a:rPr lang="en-US" sz="6800">
                <a:solidFill>
                  <a:srgbClr val="537856"/>
                </a:solidFill>
                <a:latin typeface="Open Sans Extra Bold"/>
                <a:ea typeface="Open Sans Extra Bold"/>
                <a:cs typeface="Open Sans Extra Bold"/>
                <a:sym typeface="Open Sans Extra Bold"/>
              </a:rPr>
              <a:t>NEWSLETTER</a:t>
            </a:r>
          </a:p>
        </p:txBody>
      </p:sp>
      <p:sp>
        <p:nvSpPr>
          <p:cNvPr name="TextBox 6" id="6"/>
          <p:cNvSpPr txBox="true"/>
          <p:nvPr/>
        </p:nvSpPr>
        <p:spPr>
          <a:xfrm rot="-92765">
            <a:off x="4121948" y="6315718"/>
            <a:ext cx="10483118" cy="1308123"/>
          </a:xfrm>
          <a:prstGeom prst="rect">
            <a:avLst/>
          </a:prstGeom>
        </p:spPr>
        <p:txBody>
          <a:bodyPr anchor="t" rtlCol="false" tIns="0" lIns="0" bIns="0" rIns="0">
            <a:spAutoFit/>
          </a:bodyPr>
          <a:lstStyle/>
          <a:p>
            <a:pPr algn="ctr">
              <a:lnSpc>
                <a:spcPts val="6664"/>
              </a:lnSpc>
            </a:pPr>
            <a:r>
              <a:rPr lang="en-US" sz="5553" spc="166">
                <a:solidFill>
                  <a:srgbClr val="0097B2"/>
                </a:solidFill>
                <a:latin typeface="Lazydog"/>
                <a:ea typeface="Lazydog"/>
                <a:cs typeface="Lazydog"/>
                <a:sym typeface="Lazydog"/>
              </a:rPr>
              <a:t>xdrfirefly.substack.com</a:t>
            </a:r>
          </a:p>
          <a:p>
            <a:pPr algn="ctr">
              <a:lnSpc>
                <a:spcPts val="3756"/>
              </a:lnSpc>
            </a:pPr>
          </a:p>
        </p:txBody>
      </p:sp>
      <p:sp>
        <p:nvSpPr>
          <p:cNvPr name="TextBox 7" id="7"/>
          <p:cNvSpPr txBox="true"/>
          <p:nvPr/>
        </p:nvSpPr>
        <p:spPr>
          <a:xfrm rot="-153931">
            <a:off x="591253" y="2303371"/>
            <a:ext cx="15300475" cy="1395786"/>
          </a:xfrm>
          <a:prstGeom prst="rect">
            <a:avLst/>
          </a:prstGeom>
        </p:spPr>
        <p:txBody>
          <a:bodyPr anchor="t" rtlCol="false" tIns="0" lIns="0" bIns="0" rIns="0">
            <a:spAutoFit/>
          </a:bodyPr>
          <a:lstStyle/>
          <a:p>
            <a:pPr algn="ctr">
              <a:lnSpc>
                <a:spcPts val="10167"/>
              </a:lnSpc>
            </a:pPr>
            <a:r>
              <a:rPr lang="en-US" sz="11296">
                <a:solidFill>
                  <a:srgbClr val="FFFFFF"/>
                </a:solidFill>
                <a:latin typeface="Open Sans Extra Bold"/>
                <a:ea typeface="Open Sans Extra Bold"/>
                <a:cs typeface="Open Sans Extra Bold"/>
                <a:sym typeface="Open Sans Extra Bold"/>
              </a:rPr>
              <a:t>GARDEN</a:t>
            </a:r>
          </a:p>
        </p:txBody>
      </p:sp>
      <p:sp>
        <p:nvSpPr>
          <p:cNvPr name="TextBox 8" id="8"/>
          <p:cNvSpPr txBox="true"/>
          <p:nvPr/>
        </p:nvSpPr>
        <p:spPr>
          <a:xfrm rot="-72028">
            <a:off x="6080970" y="2984611"/>
            <a:ext cx="7978968" cy="1863352"/>
          </a:xfrm>
          <a:prstGeom prst="rect">
            <a:avLst/>
          </a:prstGeom>
        </p:spPr>
        <p:txBody>
          <a:bodyPr anchor="t" rtlCol="false" tIns="0" lIns="0" bIns="0" rIns="0">
            <a:spAutoFit/>
          </a:bodyPr>
          <a:lstStyle/>
          <a:p>
            <a:pPr algn="ctr">
              <a:lnSpc>
                <a:spcPts val="13082"/>
              </a:lnSpc>
            </a:pPr>
            <a:r>
              <a:rPr lang="en-US" sz="16353">
                <a:solidFill>
                  <a:srgbClr val="425637"/>
                </a:solidFill>
                <a:latin typeface="Holiday"/>
                <a:ea typeface="Holiday"/>
                <a:cs typeface="Holiday"/>
                <a:sym typeface="Holiday"/>
              </a:rPr>
              <a:t>Revolution</a:t>
            </a:r>
          </a:p>
        </p:txBody>
      </p:sp>
    </p:spTree>
  </p:cSld>
  <p:clrMapOvr>
    <a:masterClrMapping/>
  </p:clrMapOvr>
</p:sld>
</file>

<file path=ppt/slides/slide20.xml><?xml version="1.0" encoding="utf-8"?>
<p:sld xmlns:p="http://schemas.openxmlformats.org/presentationml/2006/main" xmlns:a="http://schemas.openxmlformats.org/drawingml/2006/main" xmlns:r="http://schemas.openxmlformats.org/officeDocument/2006/relationships">
  <p:cSld>
    <p:bg>
      <p:bgPr>
        <a:solidFill>
          <a:srgbClr val="537856"/>
        </a:solidFill>
      </p:bgPr>
    </p:bg>
    <p:spTree>
      <p:nvGrpSpPr>
        <p:cNvPr id="1" name=""/>
        <p:cNvGrpSpPr/>
        <p:nvPr/>
      </p:nvGrpSpPr>
      <p:grpSpPr>
        <a:xfrm>
          <a:off x="0" y="0"/>
          <a:ext cx="0" cy="0"/>
          <a:chOff x="0" y="0"/>
          <a:chExt cx="0" cy="0"/>
        </a:xfrm>
      </p:grpSpPr>
      <p:sp>
        <p:nvSpPr>
          <p:cNvPr name="Freeform 2" id="2"/>
          <p:cNvSpPr/>
          <p:nvPr/>
        </p:nvSpPr>
        <p:spPr>
          <a:xfrm flipH="false" flipV="false" rot="0">
            <a:off x="-401020" y="-661319"/>
            <a:ext cx="19090040" cy="13139395"/>
          </a:xfrm>
          <a:custGeom>
            <a:avLst/>
            <a:gdLst/>
            <a:ahLst/>
            <a:cxnLst/>
            <a:rect r="r" b="b" t="t" l="l"/>
            <a:pathLst>
              <a:path h="13139395" w="19090040">
                <a:moveTo>
                  <a:pt x="0" y="0"/>
                </a:moveTo>
                <a:lnTo>
                  <a:pt x="19090040" y="0"/>
                </a:lnTo>
                <a:lnTo>
                  <a:pt x="19090040" y="13139395"/>
                </a:lnTo>
                <a:lnTo>
                  <a:pt x="0" y="13139395"/>
                </a:lnTo>
                <a:lnTo>
                  <a:pt x="0" y="0"/>
                </a:lnTo>
                <a:close/>
              </a:path>
            </a:pathLst>
          </a:custGeom>
          <a:blipFill>
            <a:blip r:embed="rId2"/>
            <a:stretch>
              <a:fillRect l="0" t="-851" r="0" b="-851"/>
            </a:stretch>
          </a:blipFill>
        </p:spPr>
      </p:sp>
      <p:sp>
        <p:nvSpPr>
          <p:cNvPr name="Freeform 3" id="3"/>
          <p:cNvSpPr/>
          <p:nvPr/>
        </p:nvSpPr>
        <p:spPr>
          <a:xfrm flipH="false" flipV="false" rot="5877760">
            <a:off x="13040234" y="3871523"/>
            <a:ext cx="6998828" cy="9030746"/>
          </a:xfrm>
          <a:custGeom>
            <a:avLst/>
            <a:gdLst/>
            <a:ahLst/>
            <a:cxnLst/>
            <a:rect r="r" b="b" t="t" l="l"/>
            <a:pathLst>
              <a:path h="9030746" w="6998828">
                <a:moveTo>
                  <a:pt x="0" y="0"/>
                </a:moveTo>
                <a:lnTo>
                  <a:pt x="6998828" y="0"/>
                </a:lnTo>
                <a:lnTo>
                  <a:pt x="6998828" y="9030746"/>
                </a:lnTo>
                <a:lnTo>
                  <a:pt x="0" y="9030746"/>
                </a:lnTo>
                <a:lnTo>
                  <a:pt x="0" y="0"/>
                </a:lnTo>
                <a:close/>
              </a:path>
            </a:pathLst>
          </a:custGeom>
          <a:blipFill>
            <a:blip r:embed="rId3"/>
            <a:stretch>
              <a:fillRect l="0" t="0" r="0" b="0"/>
            </a:stretch>
          </a:blipFill>
        </p:spPr>
      </p:sp>
      <p:sp>
        <p:nvSpPr>
          <p:cNvPr name="Freeform 4" id="4"/>
          <p:cNvSpPr/>
          <p:nvPr/>
        </p:nvSpPr>
        <p:spPr>
          <a:xfrm flipH="false" flipV="false" rot="-1094255">
            <a:off x="-3935382" y="-3572398"/>
            <a:ext cx="6998828" cy="9030746"/>
          </a:xfrm>
          <a:custGeom>
            <a:avLst/>
            <a:gdLst/>
            <a:ahLst/>
            <a:cxnLst/>
            <a:rect r="r" b="b" t="t" l="l"/>
            <a:pathLst>
              <a:path h="9030746" w="6998828">
                <a:moveTo>
                  <a:pt x="0" y="0"/>
                </a:moveTo>
                <a:lnTo>
                  <a:pt x="6998828" y="0"/>
                </a:lnTo>
                <a:lnTo>
                  <a:pt x="6998828" y="9030746"/>
                </a:lnTo>
                <a:lnTo>
                  <a:pt x="0" y="9030746"/>
                </a:lnTo>
                <a:lnTo>
                  <a:pt x="0" y="0"/>
                </a:lnTo>
                <a:close/>
              </a:path>
            </a:pathLst>
          </a:custGeom>
          <a:blipFill>
            <a:blip r:embed="rId3"/>
            <a:stretch>
              <a:fillRect l="0" t="0" r="0" b="0"/>
            </a:stretch>
          </a:blipFill>
        </p:spPr>
      </p:sp>
      <p:sp>
        <p:nvSpPr>
          <p:cNvPr name="Freeform 5" id="5"/>
          <p:cNvSpPr/>
          <p:nvPr/>
        </p:nvSpPr>
        <p:spPr>
          <a:xfrm flipH="false" flipV="false" rot="0">
            <a:off x="14663860" y="7725425"/>
            <a:ext cx="3477532" cy="2561575"/>
          </a:xfrm>
          <a:custGeom>
            <a:avLst/>
            <a:gdLst/>
            <a:ahLst/>
            <a:cxnLst/>
            <a:rect r="r" b="b" t="t" l="l"/>
            <a:pathLst>
              <a:path h="2561575" w="3477532">
                <a:moveTo>
                  <a:pt x="0" y="0"/>
                </a:moveTo>
                <a:lnTo>
                  <a:pt x="3477532" y="0"/>
                </a:lnTo>
                <a:lnTo>
                  <a:pt x="3477532" y="2561575"/>
                </a:lnTo>
                <a:lnTo>
                  <a:pt x="0" y="2561575"/>
                </a:lnTo>
                <a:lnTo>
                  <a:pt x="0" y="0"/>
                </a:lnTo>
                <a:close/>
              </a:path>
            </a:pathLst>
          </a:custGeom>
          <a:blipFill>
            <a:blip r:embed="rId4"/>
            <a:stretch>
              <a:fillRect l="0" t="0" r="0" b="0"/>
            </a:stretch>
          </a:blipFill>
        </p:spPr>
      </p:sp>
      <p:sp>
        <p:nvSpPr>
          <p:cNvPr name="TextBox 6" id="6"/>
          <p:cNvSpPr txBox="true"/>
          <p:nvPr/>
        </p:nvSpPr>
        <p:spPr>
          <a:xfrm rot="-153931">
            <a:off x="-6046043" y="1304928"/>
            <a:ext cx="23574863" cy="2154303"/>
          </a:xfrm>
          <a:prstGeom prst="rect">
            <a:avLst/>
          </a:prstGeom>
        </p:spPr>
        <p:txBody>
          <a:bodyPr anchor="t" rtlCol="false" tIns="0" lIns="0" bIns="0" rIns="0">
            <a:spAutoFit/>
          </a:bodyPr>
          <a:lstStyle/>
          <a:p>
            <a:pPr algn="ctr">
              <a:lnSpc>
                <a:spcPts val="15665"/>
              </a:lnSpc>
            </a:pPr>
            <a:r>
              <a:rPr lang="en-US" sz="17406">
                <a:solidFill>
                  <a:srgbClr val="FFFFFF"/>
                </a:solidFill>
                <a:latin typeface="Open Sans Extra Bold"/>
                <a:ea typeface="Open Sans Extra Bold"/>
                <a:cs typeface="Open Sans Extra Bold"/>
                <a:sym typeface="Open Sans Extra Bold"/>
              </a:rPr>
              <a:t>GARDEN</a:t>
            </a:r>
          </a:p>
        </p:txBody>
      </p:sp>
      <p:sp>
        <p:nvSpPr>
          <p:cNvPr name="TextBox 7" id="7"/>
          <p:cNvSpPr txBox="true"/>
          <p:nvPr/>
        </p:nvSpPr>
        <p:spPr>
          <a:xfrm rot="-72028">
            <a:off x="223744" y="3140564"/>
            <a:ext cx="14776776" cy="3462578"/>
          </a:xfrm>
          <a:prstGeom prst="rect">
            <a:avLst/>
          </a:prstGeom>
        </p:spPr>
        <p:txBody>
          <a:bodyPr anchor="t" rtlCol="false" tIns="0" lIns="0" bIns="0" rIns="0">
            <a:spAutoFit/>
          </a:bodyPr>
          <a:lstStyle/>
          <a:p>
            <a:pPr algn="ctr">
              <a:lnSpc>
                <a:spcPts val="24228"/>
              </a:lnSpc>
            </a:pPr>
            <a:r>
              <a:rPr lang="en-US" sz="30285">
                <a:solidFill>
                  <a:srgbClr val="425637"/>
                </a:solidFill>
                <a:latin typeface="Holiday"/>
                <a:ea typeface="Holiday"/>
                <a:cs typeface="Holiday"/>
                <a:sym typeface="Holiday"/>
              </a:rPr>
              <a:t>Revolution</a:t>
            </a:r>
          </a:p>
        </p:txBody>
      </p:sp>
      <p:sp>
        <p:nvSpPr>
          <p:cNvPr name="Freeform 8" id="8"/>
          <p:cNvSpPr/>
          <p:nvPr/>
        </p:nvSpPr>
        <p:spPr>
          <a:xfrm flipH="false" flipV="false" rot="0">
            <a:off x="274418" y="7839217"/>
            <a:ext cx="1166995" cy="1166995"/>
          </a:xfrm>
          <a:custGeom>
            <a:avLst/>
            <a:gdLst/>
            <a:ahLst/>
            <a:cxnLst/>
            <a:rect r="r" b="b" t="t" l="l"/>
            <a:pathLst>
              <a:path h="1166995" w="1166995">
                <a:moveTo>
                  <a:pt x="0" y="0"/>
                </a:moveTo>
                <a:lnTo>
                  <a:pt x="1166995" y="0"/>
                </a:lnTo>
                <a:lnTo>
                  <a:pt x="1166995" y="1166996"/>
                </a:lnTo>
                <a:lnTo>
                  <a:pt x="0" y="1166996"/>
                </a:lnTo>
                <a:lnTo>
                  <a:pt x="0" y="0"/>
                </a:lnTo>
                <a:close/>
              </a:path>
            </a:pathLst>
          </a:custGeom>
          <a:blipFill>
            <a:blip r:embed="rId5"/>
            <a:stretch>
              <a:fillRect l="0" t="0" r="0" b="0"/>
            </a:stretch>
          </a:blipFill>
        </p:spPr>
      </p:sp>
      <p:sp>
        <p:nvSpPr>
          <p:cNvPr name="Freeform 9" id="9"/>
          <p:cNvSpPr/>
          <p:nvPr/>
        </p:nvSpPr>
        <p:spPr>
          <a:xfrm flipH="false" flipV="false" rot="0">
            <a:off x="489921" y="9196713"/>
            <a:ext cx="909470" cy="999092"/>
          </a:xfrm>
          <a:custGeom>
            <a:avLst/>
            <a:gdLst/>
            <a:ahLst/>
            <a:cxnLst/>
            <a:rect r="r" b="b" t="t" l="l"/>
            <a:pathLst>
              <a:path h="999092" w="909470">
                <a:moveTo>
                  <a:pt x="0" y="0"/>
                </a:moveTo>
                <a:lnTo>
                  <a:pt x="909470" y="0"/>
                </a:lnTo>
                <a:lnTo>
                  <a:pt x="909470" y="999091"/>
                </a:lnTo>
                <a:lnTo>
                  <a:pt x="0" y="999091"/>
                </a:lnTo>
                <a:lnTo>
                  <a:pt x="0" y="0"/>
                </a:lnTo>
                <a:close/>
              </a:path>
            </a:pathLst>
          </a:custGeom>
          <a:blipFill>
            <a:blip r:embed="rId6"/>
            <a:stretch>
              <a:fillRect l="0" t="0" r="0" b="0"/>
            </a:stretch>
          </a:blipFill>
        </p:spPr>
      </p:sp>
      <p:sp>
        <p:nvSpPr>
          <p:cNvPr name="Freeform 10" id="10"/>
          <p:cNvSpPr/>
          <p:nvPr/>
        </p:nvSpPr>
        <p:spPr>
          <a:xfrm flipH="false" flipV="false" rot="0">
            <a:off x="316440" y="6513829"/>
            <a:ext cx="1082951" cy="1082951"/>
          </a:xfrm>
          <a:custGeom>
            <a:avLst/>
            <a:gdLst/>
            <a:ahLst/>
            <a:cxnLst/>
            <a:rect r="r" b="b" t="t" l="l"/>
            <a:pathLst>
              <a:path h="1082951" w="1082951">
                <a:moveTo>
                  <a:pt x="0" y="0"/>
                </a:moveTo>
                <a:lnTo>
                  <a:pt x="1082951" y="0"/>
                </a:lnTo>
                <a:lnTo>
                  <a:pt x="1082951" y="1082951"/>
                </a:lnTo>
                <a:lnTo>
                  <a:pt x="0" y="1082951"/>
                </a:lnTo>
                <a:lnTo>
                  <a:pt x="0" y="0"/>
                </a:lnTo>
                <a:close/>
              </a:path>
            </a:pathLst>
          </a:custGeom>
          <a:blipFill>
            <a:blip r:embed="rId7"/>
            <a:stretch>
              <a:fillRect l="0" t="0" r="0" b="0"/>
            </a:stretch>
          </a:blipFill>
        </p:spPr>
      </p:sp>
      <p:grpSp>
        <p:nvGrpSpPr>
          <p:cNvPr name="Group 11" id="11"/>
          <p:cNvGrpSpPr/>
          <p:nvPr/>
        </p:nvGrpSpPr>
        <p:grpSpPr>
          <a:xfrm rot="0">
            <a:off x="8815325" y="283576"/>
            <a:ext cx="10772340" cy="3585575"/>
            <a:chOff x="0" y="0"/>
            <a:chExt cx="14363119" cy="4780766"/>
          </a:xfrm>
        </p:grpSpPr>
        <p:sp>
          <p:nvSpPr>
            <p:cNvPr name="TextBox 12" id="12"/>
            <p:cNvSpPr txBox="true"/>
            <p:nvPr/>
          </p:nvSpPr>
          <p:spPr>
            <a:xfrm rot="-98936">
              <a:off x="29561" y="338740"/>
              <a:ext cx="14307835" cy="1993768"/>
            </a:xfrm>
            <a:prstGeom prst="rect">
              <a:avLst/>
            </a:prstGeom>
          </p:spPr>
          <p:txBody>
            <a:bodyPr anchor="t" rtlCol="false" tIns="0" lIns="0" bIns="0" rIns="0">
              <a:spAutoFit/>
            </a:bodyPr>
            <a:lstStyle/>
            <a:p>
              <a:pPr algn="ctr">
                <a:lnSpc>
                  <a:spcPts val="10520"/>
                </a:lnSpc>
              </a:pPr>
              <a:r>
                <a:rPr lang="en-US" sz="10520">
                  <a:solidFill>
                    <a:srgbClr val="EB2030"/>
                  </a:solidFill>
                  <a:latin typeface="Bloc Heavy"/>
                  <a:ea typeface="Bloc Heavy"/>
                  <a:cs typeface="Bloc Heavy"/>
                  <a:sym typeface="Bloc Heavy"/>
                </a:rPr>
                <a:t>TUESDAY</a:t>
              </a:r>
            </a:p>
          </p:txBody>
        </p:sp>
        <p:sp>
          <p:nvSpPr>
            <p:cNvPr name="TextBox 13" id="13"/>
            <p:cNvSpPr txBox="true"/>
            <p:nvPr/>
          </p:nvSpPr>
          <p:spPr>
            <a:xfrm rot="89347">
              <a:off x="1388868" y="2636844"/>
              <a:ext cx="11581918" cy="1993768"/>
            </a:xfrm>
            <a:prstGeom prst="rect">
              <a:avLst/>
            </a:prstGeom>
          </p:spPr>
          <p:txBody>
            <a:bodyPr anchor="t" rtlCol="false" tIns="0" lIns="0" bIns="0" rIns="0">
              <a:spAutoFit/>
            </a:bodyPr>
            <a:lstStyle/>
            <a:p>
              <a:pPr algn="ctr">
                <a:lnSpc>
                  <a:spcPts val="10520"/>
                </a:lnSpc>
              </a:pPr>
              <a:r>
                <a:rPr lang="en-US" sz="10520">
                  <a:solidFill>
                    <a:srgbClr val="FAF1B3"/>
                  </a:solidFill>
                  <a:latin typeface="Bloc Heavy"/>
                  <a:ea typeface="Bloc Heavy"/>
                  <a:cs typeface="Bloc Heavy"/>
                  <a:sym typeface="Bloc Heavy"/>
                </a:rPr>
                <a:t>9PM ET</a:t>
              </a:r>
            </a:p>
          </p:txBody>
        </p:sp>
      </p:grpSp>
      <p:grpSp>
        <p:nvGrpSpPr>
          <p:cNvPr name="Group 14" id="14"/>
          <p:cNvGrpSpPr/>
          <p:nvPr/>
        </p:nvGrpSpPr>
        <p:grpSpPr>
          <a:xfrm rot="0">
            <a:off x="1867310" y="8058598"/>
            <a:ext cx="13457949" cy="1539994"/>
            <a:chOff x="0" y="0"/>
            <a:chExt cx="17943931" cy="2053326"/>
          </a:xfrm>
        </p:grpSpPr>
        <p:sp>
          <p:nvSpPr>
            <p:cNvPr name="TextBox 15" id="15"/>
            <p:cNvSpPr txBox="true"/>
            <p:nvPr/>
          </p:nvSpPr>
          <p:spPr>
            <a:xfrm rot="0">
              <a:off x="0" y="38100"/>
              <a:ext cx="17943931" cy="1126185"/>
            </a:xfrm>
            <a:prstGeom prst="rect">
              <a:avLst/>
            </a:prstGeom>
          </p:spPr>
          <p:txBody>
            <a:bodyPr anchor="t" rtlCol="false" tIns="0" lIns="0" bIns="0" rIns="0">
              <a:spAutoFit/>
            </a:bodyPr>
            <a:lstStyle/>
            <a:p>
              <a:pPr algn="ctr">
                <a:lnSpc>
                  <a:spcPts val="6332"/>
                </a:lnSpc>
              </a:pPr>
              <a:r>
                <a:rPr lang="en-US" sz="5756">
                  <a:solidFill>
                    <a:srgbClr val="000000"/>
                  </a:solidFill>
                  <a:latin typeface="Lazydog"/>
                  <a:ea typeface="Lazydog"/>
                  <a:cs typeface="Lazydog"/>
                  <a:sym typeface="Lazydog"/>
                </a:rPr>
                <a:t>KICK.COM/XDRFIREFLY</a:t>
              </a:r>
            </a:p>
          </p:txBody>
        </p:sp>
        <p:sp>
          <p:nvSpPr>
            <p:cNvPr name="TextBox 16" id="16"/>
            <p:cNvSpPr txBox="true"/>
            <p:nvPr/>
          </p:nvSpPr>
          <p:spPr>
            <a:xfrm rot="0">
              <a:off x="0" y="1275234"/>
              <a:ext cx="17943931" cy="778092"/>
            </a:xfrm>
            <a:prstGeom prst="rect">
              <a:avLst/>
            </a:prstGeom>
          </p:spPr>
          <p:txBody>
            <a:bodyPr anchor="t" rtlCol="false" tIns="0" lIns="0" bIns="0" rIns="0">
              <a:spAutoFit/>
            </a:bodyPr>
            <a:lstStyle/>
            <a:p>
              <a:pPr algn="ctr">
                <a:lnSpc>
                  <a:spcPts val="4835"/>
                </a:lnSpc>
                <a:spcBef>
                  <a:spcPct val="0"/>
                </a:spcBef>
              </a:pPr>
            </a:p>
          </p:txBody>
        </p:sp>
      </p:grpSp>
      <p:grpSp>
        <p:nvGrpSpPr>
          <p:cNvPr name="Group 17" id="17"/>
          <p:cNvGrpSpPr/>
          <p:nvPr/>
        </p:nvGrpSpPr>
        <p:grpSpPr>
          <a:xfrm rot="0">
            <a:off x="4661915" y="6757553"/>
            <a:ext cx="7868740" cy="1340242"/>
            <a:chOff x="0" y="0"/>
            <a:chExt cx="10491653" cy="1786989"/>
          </a:xfrm>
        </p:grpSpPr>
        <p:sp>
          <p:nvSpPr>
            <p:cNvPr name="TextBox 18" id="18"/>
            <p:cNvSpPr txBox="true"/>
            <p:nvPr/>
          </p:nvSpPr>
          <p:spPr>
            <a:xfrm rot="0">
              <a:off x="0" y="38100"/>
              <a:ext cx="10491653" cy="1125808"/>
            </a:xfrm>
            <a:prstGeom prst="rect">
              <a:avLst/>
            </a:prstGeom>
          </p:spPr>
          <p:txBody>
            <a:bodyPr anchor="t" rtlCol="false" tIns="0" lIns="0" bIns="0" rIns="0">
              <a:spAutoFit/>
            </a:bodyPr>
            <a:lstStyle/>
            <a:p>
              <a:pPr algn="ctr">
                <a:lnSpc>
                  <a:spcPts val="6308"/>
                </a:lnSpc>
              </a:pPr>
              <a:r>
                <a:rPr lang="en-US" sz="5734">
                  <a:solidFill>
                    <a:srgbClr val="F8D704"/>
                  </a:solidFill>
                  <a:latin typeface="Lazydog"/>
                  <a:ea typeface="Lazydog"/>
                  <a:cs typeface="Lazydog"/>
                  <a:sym typeface="Lazydog"/>
                </a:rPr>
                <a:t>DLIVE.TV/XDRFIREFLY</a:t>
              </a:r>
            </a:p>
          </p:txBody>
        </p:sp>
        <p:sp>
          <p:nvSpPr>
            <p:cNvPr name="TextBox 19" id="19"/>
            <p:cNvSpPr txBox="true"/>
            <p:nvPr/>
          </p:nvSpPr>
          <p:spPr>
            <a:xfrm rot="0">
              <a:off x="0" y="1247446"/>
              <a:ext cx="10491653" cy="539544"/>
            </a:xfrm>
            <a:prstGeom prst="rect">
              <a:avLst/>
            </a:prstGeom>
          </p:spPr>
          <p:txBody>
            <a:bodyPr anchor="t" rtlCol="false" tIns="0" lIns="0" bIns="0" rIns="0">
              <a:spAutoFit/>
            </a:bodyPr>
            <a:lstStyle/>
            <a:p>
              <a:pPr algn="ctr">
                <a:lnSpc>
                  <a:spcPts val="3389"/>
                </a:lnSpc>
                <a:spcBef>
                  <a:spcPct val="0"/>
                </a:spcBef>
              </a:pPr>
            </a:p>
          </p:txBody>
        </p:sp>
      </p:grpSp>
      <p:grpSp>
        <p:nvGrpSpPr>
          <p:cNvPr name="Group 20" id="20"/>
          <p:cNvGrpSpPr/>
          <p:nvPr/>
        </p:nvGrpSpPr>
        <p:grpSpPr>
          <a:xfrm rot="0">
            <a:off x="3182738" y="9213223"/>
            <a:ext cx="10827093" cy="1340242"/>
            <a:chOff x="0" y="0"/>
            <a:chExt cx="14436123" cy="1786989"/>
          </a:xfrm>
        </p:grpSpPr>
        <p:sp>
          <p:nvSpPr>
            <p:cNvPr name="TextBox 21" id="21"/>
            <p:cNvSpPr txBox="true"/>
            <p:nvPr/>
          </p:nvSpPr>
          <p:spPr>
            <a:xfrm rot="0">
              <a:off x="0" y="38100"/>
              <a:ext cx="14436123" cy="1125808"/>
            </a:xfrm>
            <a:prstGeom prst="rect">
              <a:avLst/>
            </a:prstGeom>
          </p:spPr>
          <p:txBody>
            <a:bodyPr anchor="t" rtlCol="false" tIns="0" lIns="0" bIns="0" rIns="0">
              <a:spAutoFit/>
            </a:bodyPr>
            <a:lstStyle/>
            <a:p>
              <a:pPr algn="ctr">
                <a:lnSpc>
                  <a:spcPts val="6308"/>
                </a:lnSpc>
              </a:pPr>
              <a:r>
                <a:rPr lang="en-US" sz="5734">
                  <a:solidFill>
                    <a:srgbClr val="7ED957"/>
                  </a:solidFill>
                  <a:latin typeface="Lazydog"/>
                  <a:ea typeface="Lazydog"/>
                  <a:cs typeface="Lazydog"/>
                  <a:sym typeface="Lazydog"/>
                </a:rPr>
                <a:t>RUMBLE.COM/C/XDRFIREFLY</a:t>
              </a:r>
            </a:p>
          </p:txBody>
        </p:sp>
        <p:sp>
          <p:nvSpPr>
            <p:cNvPr name="TextBox 22" id="22"/>
            <p:cNvSpPr txBox="true"/>
            <p:nvPr/>
          </p:nvSpPr>
          <p:spPr>
            <a:xfrm rot="0">
              <a:off x="0" y="1247446"/>
              <a:ext cx="14436123" cy="539544"/>
            </a:xfrm>
            <a:prstGeom prst="rect">
              <a:avLst/>
            </a:prstGeom>
          </p:spPr>
          <p:txBody>
            <a:bodyPr anchor="t" rtlCol="false" tIns="0" lIns="0" bIns="0" rIns="0">
              <a:spAutoFit/>
            </a:bodyPr>
            <a:lstStyle/>
            <a:p>
              <a:pPr algn="ctr">
                <a:lnSpc>
                  <a:spcPts val="3389"/>
                </a:lnSpc>
                <a:spcBef>
                  <a:spcPct val="0"/>
                </a:spcBef>
              </a:pPr>
            </a:p>
          </p:txBody>
        </p:sp>
      </p:grpSp>
      <p:sp>
        <p:nvSpPr>
          <p:cNvPr name="TextBox 23" id="23"/>
          <p:cNvSpPr txBox="true"/>
          <p:nvPr/>
        </p:nvSpPr>
        <p:spPr>
          <a:xfrm rot="0">
            <a:off x="1593813" y="10136901"/>
            <a:ext cx="6809784" cy="416564"/>
          </a:xfrm>
          <a:prstGeom prst="rect">
            <a:avLst/>
          </a:prstGeom>
        </p:spPr>
        <p:txBody>
          <a:bodyPr anchor="t" rtlCol="false" tIns="0" lIns="0" bIns="0" rIns="0">
            <a:spAutoFit/>
          </a:bodyPr>
          <a:lstStyle/>
          <a:p>
            <a:pPr algn="ctr">
              <a:lnSpc>
                <a:spcPts val="3389"/>
              </a:lnSpc>
              <a:spcBef>
                <a:spcPct val="0"/>
              </a:spcBef>
            </a:p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DAGFBsyW7aQ</dc:identifier>
  <dcterms:modified xsi:type="dcterms:W3CDTF">2011-08-01T06:04:30Z</dcterms:modified>
  <cp:revision>1</cp:revision>
  <dc:title>BioChar</dc:title>
</cp:coreProperties>
</file>